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5"/>
  </p:notesMasterIdLst>
  <p:sldIdLst>
    <p:sldId id="320" r:id="rId2"/>
    <p:sldId id="308" r:id="rId3"/>
    <p:sldId id="336" r:id="rId4"/>
    <p:sldId id="289" r:id="rId5"/>
    <p:sldId id="378" r:id="rId6"/>
    <p:sldId id="411" r:id="rId7"/>
    <p:sldId id="412" r:id="rId8"/>
    <p:sldId id="413" r:id="rId9"/>
    <p:sldId id="414" r:id="rId10"/>
    <p:sldId id="415" r:id="rId11"/>
    <p:sldId id="416" r:id="rId12"/>
    <p:sldId id="417" r:id="rId13"/>
    <p:sldId id="418" r:id="rId14"/>
    <p:sldId id="419" r:id="rId15"/>
    <p:sldId id="420" r:id="rId16"/>
    <p:sldId id="421" r:id="rId17"/>
    <p:sldId id="422" r:id="rId18"/>
    <p:sldId id="409" r:id="rId19"/>
    <p:sldId id="423" r:id="rId20"/>
    <p:sldId id="430" r:id="rId21"/>
    <p:sldId id="429" r:id="rId22"/>
    <p:sldId id="410" r:id="rId23"/>
    <p:sldId id="433" r:id="rId24"/>
    <p:sldId id="424" r:id="rId25"/>
    <p:sldId id="426" r:id="rId26"/>
    <p:sldId id="434" r:id="rId27"/>
    <p:sldId id="435" r:id="rId28"/>
    <p:sldId id="436" r:id="rId29"/>
    <p:sldId id="437" r:id="rId30"/>
    <p:sldId id="438" r:id="rId31"/>
    <p:sldId id="428" r:id="rId32"/>
    <p:sldId id="431" r:id="rId33"/>
    <p:sldId id="439" r:id="rId34"/>
    <p:sldId id="440" r:id="rId35"/>
    <p:sldId id="441" r:id="rId36"/>
    <p:sldId id="442" r:id="rId37"/>
    <p:sldId id="443" r:id="rId38"/>
    <p:sldId id="444" r:id="rId39"/>
    <p:sldId id="445" r:id="rId40"/>
    <p:sldId id="446" r:id="rId41"/>
    <p:sldId id="432" r:id="rId42"/>
    <p:sldId id="447" r:id="rId43"/>
    <p:sldId id="448" r:id="rId44"/>
    <p:sldId id="449" r:id="rId45"/>
    <p:sldId id="450" r:id="rId46"/>
    <p:sldId id="458" r:id="rId47"/>
    <p:sldId id="451" r:id="rId48"/>
    <p:sldId id="459" r:id="rId49"/>
    <p:sldId id="452" r:id="rId50"/>
    <p:sldId id="460" r:id="rId51"/>
    <p:sldId id="454" r:id="rId52"/>
    <p:sldId id="461" r:id="rId53"/>
    <p:sldId id="453" r:id="rId54"/>
    <p:sldId id="462" r:id="rId55"/>
    <p:sldId id="455" r:id="rId56"/>
    <p:sldId id="456" r:id="rId57"/>
    <p:sldId id="457" r:id="rId58"/>
    <p:sldId id="463" r:id="rId59"/>
    <p:sldId id="464" r:id="rId60"/>
    <p:sldId id="465" r:id="rId61"/>
    <p:sldId id="466" r:id="rId62"/>
    <p:sldId id="467" r:id="rId63"/>
    <p:sldId id="468" r:id="rId64"/>
    <p:sldId id="469" r:id="rId65"/>
    <p:sldId id="470" r:id="rId66"/>
    <p:sldId id="471" r:id="rId67"/>
    <p:sldId id="472" r:id="rId68"/>
    <p:sldId id="473" r:id="rId69"/>
    <p:sldId id="474" r:id="rId70"/>
    <p:sldId id="478" r:id="rId71"/>
    <p:sldId id="479" r:id="rId72"/>
    <p:sldId id="480" r:id="rId73"/>
    <p:sldId id="481" r:id="rId74"/>
    <p:sldId id="482" r:id="rId75"/>
    <p:sldId id="483" r:id="rId76"/>
    <p:sldId id="484" r:id="rId77"/>
    <p:sldId id="485" r:id="rId78"/>
    <p:sldId id="475" r:id="rId79"/>
    <p:sldId id="476" r:id="rId80"/>
    <p:sldId id="477" r:id="rId81"/>
    <p:sldId id="335" r:id="rId82"/>
    <p:sldId id="408" r:id="rId83"/>
    <p:sldId id="321" r:id="rId84"/>
  </p:sldIdLst>
  <p:sldSz cx="12192000" cy="6858000"/>
  <p:notesSz cx="6888163" cy="10020300"/>
  <p:embeddedFontLst>
    <p:embeddedFont>
      <p:font typeface="Nunito Sans" panose="00000500000000000000" pitchFamily="2" charset="0"/>
      <p:regular r:id="rId86"/>
      <p:bold r:id="rId87"/>
    </p:embeddedFont>
    <p:embeddedFont>
      <p:font typeface="Nunito Sans Black" panose="020B0604020202020204" charset="0"/>
      <p:bold r:id="rId88"/>
      <p:boldItalic r:id="rId89"/>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9" autoAdjust="0"/>
    <p:restoredTop sz="82375" autoAdjust="0"/>
  </p:normalViewPr>
  <p:slideViewPr>
    <p:cSldViewPr snapToGrid="0">
      <p:cViewPr varScale="1">
        <p:scale>
          <a:sx n="59" d="100"/>
          <a:sy n="59" d="100"/>
        </p:scale>
        <p:origin x="288" y="72"/>
      </p:cViewPr>
      <p:guideLst>
        <p:guide orient="horz" pos="2160"/>
        <p:guide pos="1620"/>
      </p:guideLst>
    </p:cSldViewPr>
  </p:slideViewPr>
  <p:notesTextViewPr>
    <p:cViewPr>
      <p:scale>
        <a:sx n="100" d="100"/>
        <a:sy n="100" d="100"/>
      </p:scale>
      <p:origin x="0" y="0"/>
    </p:cViewPr>
  </p:notesTextViewPr>
  <p:notesViewPr>
    <p:cSldViewPr snapToGrid="0">
      <p:cViewPr varScale="1">
        <p:scale>
          <a:sx n="31" d="100"/>
          <a:sy n="31" d="100"/>
        </p:scale>
        <p:origin x="31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647" cy="502755"/>
          </a:xfrm>
          <a:prstGeom prst="rect">
            <a:avLst/>
          </a:prstGeom>
        </p:spPr>
        <p:txBody>
          <a:bodyPr vert="horz" lIns="60862" tIns="30431" rIns="60862" bIns="30431" rtlCol="0"/>
          <a:lstStyle>
            <a:lvl1pPr algn="l">
              <a:defRPr sz="8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3901499" y="0"/>
            <a:ext cx="2985319" cy="502755"/>
          </a:xfrm>
          <a:prstGeom prst="rect">
            <a:avLst/>
          </a:prstGeom>
        </p:spPr>
        <p:txBody>
          <a:bodyPr vert="horz" lIns="60862" tIns="30431" rIns="60862" bIns="30431" rtlCol="0"/>
          <a:lstStyle>
            <a:lvl1pPr algn="r">
              <a:defRPr sz="800">
                <a:latin typeface="Nunito Sans" panose="00000500000000000000" pitchFamily="2" charset="0"/>
              </a:defRPr>
            </a:lvl1pPr>
          </a:lstStyle>
          <a:p>
            <a:fld id="{255396BA-BA0B-E646-B112-BDB6D130FD61}" type="datetimeFigureOut">
              <a:rPr lang="en-GB" smtClean="0"/>
              <a:pPr/>
              <a:t>18/09/2020</a:t>
            </a:fld>
            <a:endParaRPr lang="en-GB" dirty="0"/>
          </a:p>
        </p:txBody>
      </p:sp>
      <p:sp>
        <p:nvSpPr>
          <p:cNvPr id="4" name="Slide Image Placeholder 3"/>
          <p:cNvSpPr>
            <a:spLocks noGrp="1" noRot="1" noChangeAspect="1"/>
          </p:cNvSpPr>
          <p:nvPr>
            <p:ph type="sldImg" idx="2"/>
          </p:nvPr>
        </p:nvSpPr>
        <p:spPr>
          <a:xfrm>
            <a:off x="438150" y="1252538"/>
            <a:ext cx="6011863" cy="3381375"/>
          </a:xfrm>
          <a:prstGeom prst="rect">
            <a:avLst/>
          </a:prstGeom>
          <a:noFill/>
          <a:ln w="12700">
            <a:solidFill>
              <a:prstClr val="black"/>
            </a:solidFill>
          </a:ln>
        </p:spPr>
        <p:txBody>
          <a:bodyPr vert="horz" lIns="60862" tIns="30431" rIns="60862" bIns="30431" rtlCol="0" anchor="ctr"/>
          <a:lstStyle/>
          <a:p>
            <a:endParaRPr lang="en-GB" dirty="0"/>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60862" tIns="30431" rIns="60862" bIns="30431"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17547"/>
            <a:ext cx="2984647" cy="502754"/>
          </a:xfrm>
          <a:prstGeom prst="rect">
            <a:avLst/>
          </a:prstGeom>
        </p:spPr>
        <p:txBody>
          <a:bodyPr vert="horz" lIns="60862" tIns="30431" rIns="60862" bIns="30431" rtlCol="0" anchor="b"/>
          <a:lstStyle>
            <a:lvl1pPr algn="l">
              <a:defRPr sz="8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3901499" y="9517547"/>
            <a:ext cx="2985319" cy="502754"/>
          </a:xfrm>
          <a:prstGeom prst="rect">
            <a:avLst/>
          </a:prstGeom>
        </p:spPr>
        <p:txBody>
          <a:bodyPr vert="horz" lIns="60862" tIns="30431" rIns="60862" bIns="30431" rtlCol="0" anchor="b"/>
          <a:lstStyle>
            <a:lvl1pPr algn="r">
              <a:defRPr sz="8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p>
          <a:p>
            <a:r>
              <a:rPr lang="en-GB" sz="800" dirty="0"/>
              <a:t>Put links to appropriate support documents on </a:t>
            </a:r>
            <a:r>
              <a:rPr lang="en-GB" sz="800" dirty="0" err="1"/>
              <a:t>scoutshw</a:t>
            </a:r>
            <a:endParaRPr lang="en-GB" sz="800" dirty="0"/>
          </a:p>
          <a:p>
            <a:endParaRPr lang="en-GB" dirty="0"/>
          </a:p>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a:t>
            </a:fld>
            <a:endParaRPr lang="en-GB" dirty="0"/>
          </a:p>
        </p:txBody>
      </p:sp>
    </p:spTree>
    <p:extLst>
      <p:ext uri="{BB962C8B-B14F-4D97-AF65-F5344CB8AC3E}">
        <p14:creationId xmlns:p14="http://schemas.microsoft.com/office/powerpoint/2010/main" val="77164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21</a:t>
            </a:fld>
            <a:endParaRPr lang="en-GB" dirty="0"/>
          </a:p>
        </p:txBody>
      </p:sp>
    </p:spTree>
    <p:extLst>
      <p:ext uri="{BB962C8B-B14F-4D97-AF65-F5344CB8AC3E}">
        <p14:creationId xmlns:p14="http://schemas.microsoft.com/office/powerpoint/2010/main" val="2974936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22</a:t>
            </a:fld>
            <a:endParaRPr lang="en-GB" dirty="0"/>
          </a:p>
        </p:txBody>
      </p:sp>
    </p:spTree>
    <p:extLst>
      <p:ext uri="{BB962C8B-B14F-4D97-AF65-F5344CB8AC3E}">
        <p14:creationId xmlns:p14="http://schemas.microsoft.com/office/powerpoint/2010/main" val="1215067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23</a:t>
            </a:fld>
            <a:endParaRPr lang="en-GB" dirty="0"/>
          </a:p>
        </p:txBody>
      </p:sp>
    </p:spTree>
    <p:extLst>
      <p:ext uri="{BB962C8B-B14F-4D97-AF65-F5344CB8AC3E}">
        <p14:creationId xmlns:p14="http://schemas.microsoft.com/office/powerpoint/2010/main" val="1110893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24</a:t>
            </a:fld>
            <a:endParaRPr lang="en-GB" dirty="0"/>
          </a:p>
        </p:txBody>
      </p:sp>
    </p:spTree>
    <p:extLst>
      <p:ext uri="{BB962C8B-B14F-4D97-AF65-F5344CB8AC3E}">
        <p14:creationId xmlns:p14="http://schemas.microsoft.com/office/powerpoint/2010/main" val="2856161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25</a:t>
            </a:fld>
            <a:endParaRPr lang="en-GB" dirty="0"/>
          </a:p>
        </p:txBody>
      </p:sp>
    </p:spTree>
    <p:extLst>
      <p:ext uri="{BB962C8B-B14F-4D97-AF65-F5344CB8AC3E}">
        <p14:creationId xmlns:p14="http://schemas.microsoft.com/office/powerpoint/2010/main" val="2284230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31</a:t>
            </a:fld>
            <a:endParaRPr lang="en-GB" dirty="0"/>
          </a:p>
        </p:txBody>
      </p:sp>
    </p:spTree>
    <p:extLst>
      <p:ext uri="{BB962C8B-B14F-4D97-AF65-F5344CB8AC3E}">
        <p14:creationId xmlns:p14="http://schemas.microsoft.com/office/powerpoint/2010/main" val="3768094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32</a:t>
            </a:fld>
            <a:endParaRPr lang="en-GB" dirty="0"/>
          </a:p>
        </p:txBody>
      </p:sp>
    </p:spTree>
    <p:extLst>
      <p:ext uri="{BB962C8B-B14F-4D97-AF65-F5344CB8AC3E}">
        <p14:creationId xmlns:p14="http://schemas.microsoft.com/office/powerpoint/2010/main" val="3119500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41</a:t>
            </a:fld>
            <a:endParaRPr lang="en-GB" dirty="0"/>
          </a:p>
        </p:txBody>
      </p:sp>
    </p:spTree>
    <p:extLst>
      <p:ext uri="{BB962C8B-B14F-4D97-AF65-F5344CB8AC3E}">
        <p14:creationId xmlns:p14="http://schemas.microsoft.com/office/powerpoint/2010/main" val="721120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43</a:t>
            </a:fld>
            <a:endParaRPr lang="en-GB" dirty="0"/>
          </a:p>
        </p:txBody>
      </p:sp>
    </p:spTree>
    <p:extLst>
      <p:ext uri="{BB962C8B-B14F-4D97-AF65-F5344CB8AC3E}">
        <p14:creationId xmlns:p14="http://schemas.microsoft.com/office/powerpoint/2010/main" val="3042573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44</a:t>
            </a:fld>
            <a:endParaRPr lang="en-GB" dirty="0"/>
          </a:p>
        </p:txBody>
      </p:sp>
    </p:spTree>
    <p:extLst>
      <p:ext uri="{BB962C8B-B14F-4D97-AF65-F5344CB8AC3E}">
        <p14:creationId xmlns:p14="http://schemas.microsoft.com/office/powerpoint/2010/main" val="2466130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a:t>
            </a:fld>
            <a:endParaRPr lang="en-GB" dirty="0"/>
          </a:p>
        </p:txBody>
      </p:sp>
    </p:spTree>
    <p:extLst>
      <p:ext uri="{BB962C8B-B14F-4D97-AF65-F5344CB8AC3E}">
        <p14:creationId xmlns:p14="http://schemas.microsoft.com/office/powerpoint/2010/main" val="41050680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45</a:t>
            </a:fld>
            <a:endParaRPr lang="en-GB" dirty="0"/>
          </a:p>
        </p:txBody>
      </p:sp>
    </p:spTree>
    <p:extLst>
      <p:ext uri="{BB962C8B-B14F-4D97-AF65-F5344CB8AC3E}">
        <p14:creationId xmlns:p14="http://schemas.microsoft.com/office/powerpoint/2010/main" val="3638991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47</a:t>
            </a:fld>
            <a:endParaRPr lang="en-GB" dirty="0"/>
          </a:p>
        </p:txBody>
      </p:sp>
    </p:spTree>
    <p:extLst>
      <p:ext uri="{BB962C8B-B14F-4D97-AF65-F5344CB8AC3E}">
        <p14:creationId xmlns:p14="http://schemas.microsoft.com/office/powerpoint/2010/main" val="42848856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49</a:t>
            </a:fld>
            <a:endParaRPr lang="en-GB" dirty="0"/>
          </a:p>
        </p:txBody>
      </p:sp>
    </p:spTree>
    <p:extLst>
      <p:ext uri="{BB962C8B-B14F-4D97-AF65-F5344CB8AC3E}">
        <p14:creationId xmlns:p14="http://schemas.microsoft.com/office/powerpoint/2010/main" val="12824448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51</a:t>
            </a:fld>
            <a:endParaRPr lang="en-GB" dirty="0"/>
          </a:p>
        </p:txBody>
      </p:sp>
    </p:spTree>
    <p:extLst>
      <p:ext uri="{BB962C8B-B14F-4D97-AF65-F5344CB8AC3E}">
        <p14:creationId xmlns:p14="http://schemas.microsoft.com/office/powerpoint/2010/main" val="2872544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52</a:t>
            </a:fld>
            <a:endParaRPr lang="en-GB" dirty="0"/>
          </a:p>
        </p:txBody>
      </p:sp>
    </p:spTree>
    <p:extLst>
      <p:ext uri="{BB962C8B-B14F-4D97-AF65-F5344CB8AC3E}">
        <p14:creationId xmlns:p14="http://schemas.microsoft.com/office/powerpoint/2010/main" val="3574396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53</a:t>
            </a:fld>
            <a:endParaRPr lang="en-GB" dirty="0"/>
          </a:p>
        </p:txBody>
      </p:sp>
    </p:spTree>
    <p:extLst>
      <p:ext uri="{BB962C8B-B14F-4D97-AF65-F5344CB8AC3E}">
        <p14:creationId xmlns:p14="http://schemas.microsoft.com/office/powerpoint/2010/main" val="3287981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55</a:t>
            </a:fld>
            <a:endParaRPr lang="en-GB" dirty="0"/>
          </a:p>
        </p:txBody>
      </p:sp>
    </p:spTree>
    <p:extLst>
      <p:ext uri="{BB962C8B-B14F-4D97-AF65-F5344CB8AC3E}">
        <p14:creationId xmlns:p14="http://schemas.microsoft.com/office/powerpoint/2010/main" val="601435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56</a:t>
            </a:fld>
            <a:endParaRPr lang="en-GB" dirty="0"/>
          </a:p>
        </p:txBody>
      </p:sp>
    </p:spTree>
    <p:extLst>
      <p:ext uri="{BB962C8B-B14F-4D97-AF65-F5344CB8AC3E}">
        <p14:creationId xmlns:p14="http://schemas.microsoft.com/office/powerpoint/2010/main" val="2556942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57</a:t>
            </a:fld>
            <a:endParaRPr lang="en-GB" dirty="0"/>
          </a:p>
        </p:txBody>
      </p:sp>
    </p:spTree>
    <p:extLst>
      <p:ext uri="{BB962C8B-B14F-4D97-AF65-F5344CB8AC3E}">
        <p14:creationId xmlns:p14="http://schemas.microsoft.com/office/powerpoint/2010/main" val="506271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69</a:t>
            </a:fld>
            <a:endParaRPr lang="en-GB" dirty="0"/>
          </a:p>
        </p:txBody>
      </p:sp>
    </p:spTree>
    <p:extLst>
      <p:ext uri="{BB962C8B-B14F-4D97-AF65-F5344CB8AC3E}">
        <p14:creationId xmlns:p14="http://schemas.microsoft.com/office/powerpoint/2010/main" val="750587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a:t>
            </a:fld>
            <a:endParaRPr lang="en-GB" dirty="0"/>
          </a:p>
        </p:txBody>
      </p:sp>
    </p:spTree>
    <p:extLst>
      <p:ext uri="{BB962C8B-B14F-4D97-AF65-F5344CB8AC3E}">
        <p14:creationId xmlns:p14="http://schemas.microsoft.com/office/powerpoint/2010/main" val="2180220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78</a:t>
            </a:fld>
            <a:endParaRPr lang="en-GB" dirty="0"/>
          </a:p>
        </p:txBody>
      </p:sp>
    </p:spTree>
    <p:extLst>
      <p:ext uri="{BB962C8B-B14F-4D97-AF65-F5344CB8AC3E}">
        <p14:creationId xmlns:p14="http://schemas.microsoft.com/office/powerpoint/2010/main" val="19463803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79</a:t>
            </a:fld>
            <a:endParaRPr lang="en-GB" dirty="0"/>
          </a:p>
        </p:txBody>
      </p:sp>
    </p:spTree>
    <p:extLst>
      <p:ext uri="{BB962C8B-B14F-4D97-AF65-F5344CB8AC3E}">
        <p14:creationId xmlns:p14="http://schemas.microsoft.com/office/powerpoint/2010/main" val="1183956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80</a:t>
            </a:fld>
            <a:endParaRPr lang="en-GB" dirty="0"/>
          </a:p>
        </p:txBody>
      </p:sp>
    </p:spTree>
    <p:extLst>
      <p:ext uri="{BB962C8B-B14F-4D97-AF65-F5344CB8AC3E}">
        <p14:creationId xmlns:p14="http://schemas.microsoft.com/office/powerpoint/2010/main" val="4719662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81</a:t>
            </a:fld>
            <a:endParaRPr lang="en-GB" dirty="0"/>
          </a:p>
        </p:txBody>
      </p:sp>
    </p:spTree>
    <p:extLst>
      <p:ext uri="{BB962C8B-B14F-4D97-AF65-F5344CB8AC3E}">
        <p14:creationId xmlns:p14="http://schemas.microsoft.com/office/powerpoint/2010/main" val="1634742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C81CCE8-8669-844C-8A1E-83EDDE9464AC}" type="slidenum">
              <a:rPr lang="en-GB" smtClean="0"/>
              <a:pPr/>
              <a:t>82</a:t>
            </a:fld>
            <a:endParaRPr lang="en-GB" dirty="0"/>
          </a:p>
        </p:txBody>
      </p:sp>
    </p:spTree>
    <p:extLst>
      <p:ext uri="{BB962C8B-B14F-4D97-AF65-F5344CB8AC3E}">
        <p14:creationId xmlns:p14="http://schemas.microsoft.com/office/powerpoint/2010/main" val="1796191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C81CCE8-8669-844C-8A1E-83EDDE9464AC}" type="slidenum">
              <a:rPr lang="en-GB" smtClean="0"/>
              <a:pPr/>
              <a:t>83</a:t>
            </a:fld>
            <a:endParaRPr lang="en-GB" dirty="0"/>
          </a:p>
        </p:txBody>
      </p:sp>
    </p:spTree>
    <p:extLst>
      <p:ext uri="{BB962C8B-B14F-4D97-AF65-F5344CB8AC3E}">
        <p14:creationId xmlns:p14="http://schemas.microsoft.com/office/powerpoint/2010/main" val="4131021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4</a:t>
            </a:fld>
            <a:endParaRPr lang="en-GB" dirty="0"/>
          </a:p>
        </p:txBody>
      </p:sp>
    </p:spTree>
    <p:extLst>
      <p:ext uri="{BB962C8B-B14F-4D97-AF65-F5344CB8AC3E}">
        <p14:creationId xmlns:p14="http://schemas.microsoft.com/office/powerpoint/2010/main" val="596580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a:t>
            </a:fld>
            <a:endParaRPr lang="en-GB" dirty="0"/>
          </a:p>
        </p:txBody>
      </p:sp>
    </p:spTree>
    <p:extLst>
      <p:ext uri="{BB962C8B-B14F-4D97-AF65-F5344CB8AC3E}">
        <p14:creationId xmlns:p14="http://schemas.microsoft.com/office/powerpoint/2010/main" val="1113940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6</a:t>
            </a:fld>
            <a:endParaRPr lang="en-GB" dirty="0"/>
          </a:p>
        </p:txBody>
      </p:sp>
    </p:spTree>
    <p:extLst>
      <p:ext uri="{BB962C8B-B14F-4D97-AF65-F5344CB8AC3E}">
        <p14:creationId xmlns:p14="http://schemas.microsoft.com/office/powerpoint/2010/main" val="3935521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18</a:t>
            </a:fld>
            <a:endParaRPr lang="en-GB" dirty="0"/>
          </a:p>
        </p:txBody>
      </p:sp>
    </p:spTree>
    <p:extLst>
      <p:ext uri="{BB962C8B-B14F-4D97-AF65-F5344CB8AC3E}">
        <p14:creationId xmlns:p14="http://schemas.microsoft.com/office/powerpoint/2010/main" val="2785825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19</a:t>
            </a:fld>
            <a:endParaRPr lang="en-GB" dirty="0"/>
          </a:p>
        </p:txBody>
      </p:sp>
    </p:spTree>
    <p:extLst>
      <p:ext uri="{BB962C8B-B14F-4D97-AF65-F5344CB8AC3E}">
        <p14:creationId xmlns:p14="http://schemas.microsoft.com/office/powerpoint/2010/main" val="2243387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20</a:t>
            </a:fld>
            <a:endParaRPr lang="en-GB" dirty="0"/>
          </a:p>
        </p:txBody>
      </p:sp>
    </p:spTree>
    <p:extLst>
      <p:ext uri="{BB962C8B-B14F-4D97-AF65-F5344CB8AC3E}">
        <p14:creationId xmlns:p14="http://schemas.microsoft.com/office/powerpoint/2010/main" val="549800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0.jpg"/><Relationship Id="rId4" Type="http://schemas.openxmlformats.org/officeDocument/2006/relationships/image" Target="../media/image9.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Date Placeholder 3">
            <a:extLst>
              <a:ext uri="{FF2B5EF4-FFF2-40B4-BE49-F238E27FC236}">
                <a16:creationId xmlns:a16="http://schemas.microsoft.com/office/drawing/2014/main" id="{4172657D-AA9B-4F4D-B5B6-BA102684D61C}"/>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6" name="Footer Placeholder 5">
            <a:extLst>
              <a:ext uri="{FF2B5EF4-FFF2-40B4-BE49-F238E27FC236}">
                <a16:creationId xmlns:a16="http://schemas.microsoft.com/office/drawing/2014/main" id="{AE94C7A1-806F-144B-BF92-4D4C2152B63E}"/>
              </a:ext>
            </a:extLst>
          </p:cNvPr>
          <p:cNvSpPr>
            <a:spLocks noGrp="1"/>
          </p:cNvSpPr>
          <p:nvPr>
            <p:ph type="ftr" sz="quarter" idx="14"/>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6" cy="492326"/>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Date Placeholder 3">
            <a:extLst>
              <a:ext uri="{FF2B5EF4-FFF2-40B4-BE49-F238E27FC236}">
                <a16:creationId xmlns:a16="http://schemas.microsoft.com/office/drawing/2014/main" id="{50248021-CDB1-884B-8922-522C04F9E996}"/>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6" name="Footer Placeholder 5">
            <a:extLst>
              <a:ext uri="{FF2B5EF4-FFF2-40B4-BE49-F238E27FC236}">
                <a16:creationId xmlns:a16="http://schemas.microsoft.com/office/drawing/2014/main" id="{571B3383-73CD-FF4D-93FF-23B2819EC422}"/>
              </a:ext>
            </a:extLst>
          </p:cNvPr>
          <p:cNvSpPr>
            <a:spLocks noGrp="1"/>
          </p:cNvSpPr>
          <p:nvPr>
            <p:ph type="ftr" sz="quarter" idx="14"/>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6" cy="492326"/>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Date Placeholder 3">
            <a:extLst>
              <a:ext uri="{FF2B5EF4-FFF2-40B4-BE49-F238E27FC236}">
                <a16:creationId xmlns:a16="http://schemas.microsoft.com/office/drawing/2014/main" id="{44C8E871-E152-F649-9F9E-174AD7C348F6}"/>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6" name="Footer Placeholder 5">
            <a:extLst>
              <a:ext uri="{FF2B5EF4-FFF2-40B4-BE49-F238E27FC236}">
                <a16:creationId xmlns:a16="http://schemas.microsoft.com/office/drawing/2014/main" id="{860517BC-BCE9-E04C-A6C2-1E9E9DEEE18B}"/>
              </a:ext>
            </a:extLst>
          </p:cNvPr>
          <p:cNvSpPr>
            <a:spLocks noGrp="1"/>
          </p:cNvSpPr>
          <p:nvPr>
            <p:ph type="ftr" sz="quarter" idx="14"/>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6" cy="492326"/>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6" cy="492326"/>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spcBef>
                <a:spcPts val="83"/>
              </a:spcBef>
            </a:pPr>
            <a:r>
              <a:rPr lang="en-GB" spc="56" dirty="0">
                <a:latin typeface="Nunito Sans" panose="00000500000000000000" pitchFamily="2" charset="0"/>
              </a:rPr>
              <a:t>© </a:t>
            </a:r>
            <a:r>
              <a:rPr lang="en-GB" spc="-4" dirty="0">
                <a:latin typeface="Nunito Sans" panose="00000500000000000000" pitchFamily="2" charset="0"/>
              </a:rPr>
              <a:t>The </a:t>
            </a:r>
            <a:r>
              <a:rPr lang="en-GB" spc="-15" dirty="0">
                <a:latin typeface="Nunito Sans" panose="00000500000000000000" pitchFamily="2" charset="0"/>
              </a:rPr>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dirty="0">
                <a:solidFill>
                  <a:schemeClr val="bg1"/>
                </a:solidFill>
              </a:rPr>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2604611" cy="217367"/>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6" cy="492325"/>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spcBef>
                <a:spcPts val="83"/>
              </a:spcBef>
            </a:pPr>
            <a:r>
              <a:rPr lang="en-GB" spc="56" dirty="0">
                <a:latin typeface="Nunito Sans" panose="00000500000000000000" pitchFamily="2" charset="0"/>
              </a:rPr>
              <a:t>© </a:t>
            </a:r>
            <a:r>
              <a:rPr lang="en-GB" spc="-4" dirty="0">
                <a:latin typeface="Nunito Sans" panose="00000500000000000000" pitchFamily="2" charset="0"/>
              </a:rPr>
              <a:t>The </a:t>
            </a:r>
            <a:r>
              <a:rPr lang="en-GB" spc="-15" dirty="0">
                <a:latin typeface="Nunito Sans" panose="00000500000000000000" pitchFamily="2" charset="0"/>
              </a:rPr>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dirty="0">
                <a:solidFill>
                  <a:schemeClr val="bg1"/>
                </a:solidFill>
              </a:rPr>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2604611" cy="217367"/>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6" cy="492325"/>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spcBef>
                <a:spcPts val="83"/>
              </a:spcBef>
            </a:pPr>
            <a:r>
              <a:rPr lang="en-GB" spc="56" dirty="0">
                <a:latin typeface="Nunito Sans" panose="00000500000000000000" pitchFamily="2" charset="0"/>
              </a:rPr>
              <a:t>© </a:t>
            </a:r>
            <a:r>
              <a:rPr lang="en-GB" spc="-4" dirty="0">
                <a:latin typeface="Nunito Sans" panose="00000500000000000000" pitchFamily="2" charset="0"/>
              </a:rPr>
              <a:t>The </a:t>
            </a:r>
            <a:r>
              <a:rPr lang="en-GB" spc="-15" dirty="0">
                <a:latin typeface="Nunito Sans" panose="00000500000000000000" pitchFamily="2" charset="0"/>
              </a:rPr>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2604611" cy="217367"/>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5"/>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spcBef>
                <a:spcPts val="83"/>
              </a:spcBef>
            </a:pPr>
            <a:r>
              <a:rPr lang="en-GB" spc="56" dirty="0">
                <a:latin typeface="Nunito Sans" panose="00000500000000000000" pitchFamily="2" charset="0"/>
              </a:rPr>
              <a:t>© </a:t>
            </a:r>
            <a:r>
              <a:rPr lang="en-GB" spc="-4" dirty="0">
                <a:latin typeface="Nunito Sans" panose="00000500000000000000" pitchFamily="2" charset="0"/>
              </a:rPr>
              <a:t>The </a:t>
            </a:r>
            <a:r>
              <a:rPr lang="en-GB" spc="-15" dirty="0">
                <a:latin typeface="Nunito Sans" panose="00000500000000000000" pitchFamily="2" charset="0"/>
              </a:rPr>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2604611" cy="217367"/>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5"/>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ight Image left 2">
    <p:bg>
      <p:bgPr>
        <a:solidFill>
          <a:schemeClr val="accent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5"/>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ight Image left 2">
    <p:bg>
      <p:bgPr>
        <a:solidFill>
          <a:schemeClr val="accent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5"/>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Tree>
    <p:extLst>
      <p:ext uri="{BB962C8B-B14F-4D97-AF65-F5344CB8AC3E}">
        <p14:creationId xmlns:p14="http://schemas.microsoft.com/office/powerpoint/2010/main" val="6094524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5"/>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5"/>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2" y="360363"/>
            <a:ext cx="1745801" cy="492324"/>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2" y="360363"/>
            <a:ext cx="1745801" cy="492324"/>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2" y="360363"/>
            <a:ext cx="1745801" cy="492324"/>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2" y="360363"/>
            <a:ext cx="1745801" cy="492324"/>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2" y="360363"/>
            <a:ext cx="1745801" cy="492323"/>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2" y="360363"/>
            <a:ext cx="1745801" cy="492323"/>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grpSp>
        <p:nvGrpSpPr>
          <p:cNvPr id="20" name="Group 19"/>
          <p:cNvGrpSpPr/>
          <p:nvPr userDrawn="1"/>
        </p:nvGrpSpPr>
        <p:grpSpPr>
          <a:xfrm>
            <a:off x="10077450" y="359569"/>
            <a:ext cx="1752622" cy="493120"/>
            <a:chOff x="228240" y="2152440"/>
            <a:chExt cx="10101600" cy="2842200"/>
          </a:xfrm>
          <a:solidFill>
            <a:schemeClr val="bg1"/>
          </a:solidFill>
        </p:grpSpPr>
        <p:sp>
          <p:nvSpPr>
            <p:cNvPr id="2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11822979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3"/>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3"/>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5" y="360363"/>
            <a:ext cx="1745794" cy="492322"/>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5" y="360363"/>
            <a:ext cx="1745794" cy="492322"/>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5" y="360363"/>
            <a:ext cx="1745794" cy="492321"/>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5" y="360363"/>
            <a:ext cx="1745794" cy="492321"/>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1"/>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1"/>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grpSp>
        <p:nvGrpSpPr>
          <p:cNvPr id="41" name="Group 40"/>
          <p:cNvGrpSpPr/>
          <p:nvPr userDrawn="1"/>
        </p:nvGrpSpPr>
        <p:grpSpPr>
          <a:xfrm>
            <a:off x="10077450" y="359569"/>
            <a:ext cx="1752622" cy="493120"/>
            <a:chOff x="228240" y="2152440"/>
            <a:chExt cx="10101600" cy="2842200"/>
          </a:xfrm>
          <a:solidFill>
            <a:schemeClr val="bg1"/>
          </a:solidFill>
        </p:grpSpPr>
        <p:sp>
          <p:nvSpPr>
            <p:cNvPr id="4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5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1"/>
          </a:xfrm>
          <a:prstGeom prst="rect">
            <a:avLst/>
          </a:prstGeom>
        </p:spPr>
      </p:pic>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458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dirty="0"/>
              <a:t>© </a:t>
            </a:r>
            <a:r>
              <a:rPr lang="en-US" spc="-4" dirty="0"/>
              <a:t>The </a:t>
            </a:r>
            <a:r>
              <a:rPr lang="en-US" spc="-15" dirty="0"/>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0"/>
          </a:xfrm>
          <a:prstGeom prst="rect">
            <a:avLst/>
          </a:prstGeom>
        </p:spPr>
      </p:pic>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0889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3"/>
            <a:ext cx="1745790" cy="49232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tx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8" y="360363"/>
            <a:ext cx="1745787" cy="49232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pic>
        <p:nvPicPr>
          <p:cNvPr id="36" name="Picture 3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84688" y="360363"/>
            <a:ext cx="1745787" cy="49232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8" y="360363"/>
            <a:ext cx="1745787" cy="49232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Tree>
    <p:extLst>
      <p:ext uri="{BB962C8B-B14F-4D97-AF65-F5344CB8AC3E}">
        <p14:creationId xmlns:p14="http://schemas.microsoft.com/office/powerpoint/2010/main" val="1085741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dirty="0"/>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Tree>
    <p:extLst>
      <p:ext uri="{BB962C8B-B14F-4D97-AF65-F5344CB8AC3E}">
        <p14:creationId xmlns:p14="http://schemas.microsoft.com/office/powerpoint/2010/main" val="8609647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endParaRPr lang="mr-IN" dirty="0"/>
          </a:p>
        </p:txBody>
      </p:sp>
      <p:sp>
        <p:nvSpPr>
          <p:cNvPr id="9" name="Footer Placeholder 8"/>
          <p:cNvSpPr>
            <a:spLocks noGrp="1"/>
          </p:cNvSpPr>
          <p:nvPr>
            <p:ph type="ftr" sz="quarter" idx="11"/>
          </p:nvPr>
        </p:nvSpPr>
        <p:spPr/>
        <p:txBody>
          <a:bodyPr/>
          <a:lstStyle>
            <a:lvl1pPr>
              <a:defRPr>
                <a:solidFill>
                  <a:schemeClr val="tx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Tree>
    <p:extLst>
      <p:ext uri="{BB962C8B-B14F-4D97-AF65-F5344CB8AC3E}">
        <p14:creationId xmlns:p14="http://schemas.microsoft.com/office/powerpoint/2010/main" val="3708538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dirty="0"/>
              <a:t>18/02/2018</a:t>
            </a:r>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4" y="5454243"/>
            <a:ext cx="3695984" cy="1042284"/>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resentation by white">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tx1"/>
                </a:solidFill>
              </a:defRPr>
            </a:lvl1pPr>
          </a:lstStyle>
          <a:p>
            <a:r>
              <a:rPr lang="en-GB" dirty="0"/>
              <a:t>18/02/2018</a:t>
            </a:r>
            <a:endParaRPr lang="mr-IN" dirty="0"/>
          </a:p>
        </p:txBody>
      </p:sp>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4" y="5454243"/>
            <a:ext cx="3695984" cy="104228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by purple">
    <p:bg>
      <p:bgPr>
        <a:solidFill>
          <a:schemeClr val="tx2"/>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5" y="5454243"/>
            <a:ext cx="3695982" cy="1042284"/>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5" y="5454243"/>
            <a:ext cx="3695982" cy="1042284"/>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10067964" y="6390227"/>
            <a:ext cx="113680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dirty="0"/>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Tree>
  </p:cSld>
  <p:clrMap bg1="lt1" tx1="dk1" bg2="lt2" tx2="dk2" accent1="accent1" accent2="accent2" accent3="accent3" accent4="accent4" accent5="accent5" accent6="accent6" hlink="hlink" folHlink="folHlink"/>
  <p:sldLayoutIdLst>
    <p:sldLayoutId id="2147483661" r:id="rId1"/>
    <p:sldLayoutId id="2147483706" r:id="rId2"/>
    <p:sldLayoutId id="2147483691" r:id="rId3"/>
    <p:sldLayoutId id="2147483666" r:id="rId4"/>
    <p:sldLayoutId id="2147483667" r:id="rId5"/>
    <p:sldLayoutId id="2147483668" r:id="rId6"/>
    <p:sldLayoutId id="2147483662" r:id="rId7"/>
    <p:sldLayoutId id="2147483669" r:id="rId8"/>
    <p:sldLayoutId id="2147483671" r:id="rId9"/>
    <p:sldLayoutId id="2147483672" r:id="rId10"/>
    <p:sldLayoutId id="2147483673" r:id="rId11"/>
    <p:sldLayoutId id="2147483674" r:id="rId12"/>
    <p:sldLayoutId id="2147483675" r:id="rId13"/>
    <p:sldLayoutId id="2147483676" r:id="rId14"/>
    <p:sldLayoutId id="2147483713" r:id="rId15"/>
    <p:sldLayoutId id="2147483677" r:id="rId16"/>
    <p:sldLayoutId id="2147483714" r:id="rId17"/>
    <p:sldLayoutId id="2147483679" r:id="rId18"/>
    <p:sldLayoutId id="2147483715" r:id="rId19"/>
    <p:sldLayoutId id="2147483721" r:id="rId20"/>
    <p:sldLayoutId id="2147483680" r:id="rId21"/>
    <p:sldLayoutId id="2147483681" r:id="rId22"/>
    <p:sldLayoutId id="2147483692" r:id="rId23"/>
    <p:sldLayoutId id="2147483711" r:id="rId24"/>
    <p:sldLayoutId id="2147483682" r:id="rId25"/>
    <p:sldLayoutId id="2147483683" r:id="rId26"/>
    <p:sldLayoutId id="2147483707" r:id="rId27"/>
    <p:sldLayoutId id="2147483697" r:id="rId28"/>
    <p:sldLayoutId id="2147483708" r:id="rId29"/>
    <p:sldLayoutId id="2147483701" r:id="rId30"/>
    <p:sldLayoutId id="2147483709" r:id="rId31"/>
    <p:sldLayoutId id="2147483702" r:id="rId32"/>
    <p:sldLayoutId id="2147483710" r:id="rId33"/>
    <p:sldLayoutId id="2147483687" r:id="rId34"/>
    <p:sldLayoutId id="2147483712" r:id="rId35"/>
    <p:sldLayoutId id="2147483699" r:id="rId36"/>
    <p:sldLayoutId id="2147483716" r:id="rId37"/>
    <p:sldLayoutId id="2147483717" r:id="rId38"/>
    <p:sldLayoutId id="2147483698" r:id="rId39"/>
    <p:sldLayoutId id="2147483722" r:id="rId40"/>
    <p:sldLayoutId id="2147483723" r:id="rId41"/>
    <p:sldLayoutId id="2147483700" r:id="rId42"/>
    <p:sldLayoutId id="2147483718" r:id="rId43"/>
    <p:sldLayoutId id="2147483719" r:id="rId44"/>
    <p:sldLayoutId id="2147483720" r:id="rId45"/>
    <p:sldLayoutId id="2147483689" r:id="rId46"/>
    <p:sldLayoutId id="2147483696" r:id="rId47"/>
    <p:sldLayoutId id="2147483703" r:id="rId48"/>
    <p:sldLayoutId id="2147483704" r:id="rId49"/>
    <p:sldLayoutId id="2147483705" r:id="rId5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227" userDrawn="1">
          <p15:clr>
            <a:srgbClr val="F26B43"/>
          </p15:clr>
        </p15:guide>
        <p15:guide id="3" orient="horz" pos="4163" userDrawn="1">
          <p15:clr>
            <a:srgbClr val="F26B43"/>
          </p15:clr>
        </p15:guide>
        <p15:guide id="4" orient="horz" pos="227" userDrawn="1">
          <p15:clr>
            <a:srgbClr val="F26B43"/>
          </p15:clr>
        </p15:guide>
        <p15:guide id="5" pos="7452"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scouts.org.uk/volunteers/scouts-at-home/scouts-helping-others/wellbeing-champions/" TargetMode="Externa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hyperlink" Target="https://www.scouts.org.uk/volunteers/staying-safe-and-safeguarding/supporting-life-issues-and-young-people/supporting-our-members/" TargetMode="External"/><Relationship Id="rId2" Type="http://schemas.openxmlformats.org/officeDocument/2006/relationships/notesSlide" Target="../notesSlides/notesSlide30.xml"/><Relationship Id="rId1" Type="http://schemas.openxmlformats.org/officeDocument/2006/relationships/slideLayout" Target="../slideLayouts/slideLayout29.xml"/><Relationship Id="rId5" Type="http://schemas.openxmlformats.org/officeDocument/2006/relationships/image" Target="../media/image22.svg"/><Relationship Id="rId4" Type="http://schemas.openxmlformats.org/officeDocument/2006/relationships/image" Target="../media/image21.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8.xml"/></Relationships>
</file>

<file path=ppt/slides/_rels/slide8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4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F714576-2F7C-6044-BA2E-6AA740C71345}"/>
              </a:ext>
            </a:extLst>
          </p:cNvPr>
          <p:cNvSpPr>
            <a:spLocks noGrp="1"/>
          </p:cNvSpPr>
          <p:nvPr>
            <p:ph type="subTitle" idx="4"/>
          </p:nvPr>
        </p:nvSpPr>
        <p:spPr>
          <a:xfrm>
            <a:off x="345675" y="534300"/>
            <a:ext cx="5750325" cy="984885"/>
          </a:xfrm>
        </p:spPr>
        <p:txBody>
          <a:bodyPr/>
          <a:lstStyle/>
          <a:p>
            <a:r>
              <a:rPr lang="en-GB" sz="3200" dirty="0"/>
              <a:t>Supporting Young People Training</a:t>
            </a:r>
          </a:p>
        </p:txBody>
      </p:sp>
      <p:sp>
        <p:nvSpPr>
          <p:cNvPr id="4" name="Text Placeholder 3">
            <a:extLst>
              <a:ext uri="{FF2B5EF4-FFF2-40B4-BE49-F238E27FC236}">
                <a16:creationId xmlns:a16="http://schemas.microsoft.com/office/drawing/2014/main" id="{8C1EAEB7-B331-C443-8021-BFFE8DD4BBBE}"/>
              </a:ext>
            </a:extLst>
          </p:cNvPr>
          <p:cNvSpPr>
            <a:spLocks noGrp="1"/>
          </p:cNvSpPr>
          <p:nvPr>
            <p:ph type="body" sz="quarter" idx="10"/>
          </p:nvPr>
        </p:nvSpPr>
        <p:spPr/>
        <p:txBody>
          <a:bodyPr/>
          <a:lstStyle/>
          <a:p>
            <a:r>
              <a:rPr lang="en-GB" dirty="0"/>
              <a:t>Hereford and Worcester</a:t>
            </a:r>
          </a:p>
        </p:txBody>
      </p:sp>
    </p:spTree>
    <p:extLst>
      <p:ext uri="{BB962C8B-B14F-4D97-AF65-F5344CB8AC3E}">
        <p14:creationId xmlns:p14="http://schemas.microsoft.com/office/powerpoint/2010/main" val="915844172"/>
      </p:ext>
    </p:extLst>
  </p:cSld>
  <p:clrMapOvr>
    <a:masterClrMapping/>
  </p:clrMapOvr>
  <mc:AlternateContent xmlns:mc="http://schemas.openxmlformats.org/markup-compatibility/2006" xmlns:p14="http://schemas.microsoft.com/office/powerpoint/2010/main">
    <mc:Choice Requires="p14">
      <p:transition spd="slow" p14:dur="2000" advTm="24137"/>
    </mc:Choice>
    <mc:Fallback xmlns="">
      <p:transition spd="slow" advTm="2413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403187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3 – Between what ages do girls usually start puberty?</a:t>
            </a:r>
          </a:p>
          <a:p>
            <a:endParaRPr lang="en-GB" sz="3200" dirty="0">
              <a:solidFill>
                <a:schemeClr val="bg1"/>
              </a:solidFill>
            </a:endParaRPr>
          </a:p>
          <a:p>
            <a:pPr marL="514350" indent="-514350">
              <a:buAutoNum type="alphaLcPeriod"/>
            </a:pPr>
            <a:r>
              <a:rPr lang="en-GB" sz="3200" dirty="0">
                <a:solidFill>
                  <a:schemeClr val="bg1"/>
                </a:solidFill>
              </a:rPr>
              <a:t>10 – 14 years</a:t>
            </a:r>
          </a:p>
          <a:p>
            <a:pPr marL="514350" indent="-514350">
              <a:buAutoNum type="alphaLcPeriod"/>
            </a:pPr>
            <a:r>
              <a:rPr lang="en-GB" sz="3200" dirty="0">
                <a:solidFill>
                  <a:schemeClr val="bg1"/>
                </a:solidFill>
              </a:rPr>
              <a:t>8 – 14 years</a:t>
            </a:r>
          </a:p>
          <a:p>
            <a:pPr marL="514350" indent="-514350">
              <a:buAutoNum type="alphaLcPeriod"/>
            </a:pPr>
            <a:r>
              <a:rPr lang="en-GB" sz="3200" dirty="0">
                <a:solidFill>
                  <a:schemeClr val="bg1"/>
                </a:solidFill>
              </a:rPr>
              <a:t>12 – 15 years</a:t>
            </a:r>
          </a:p>
        </p:txBody>
      </p:sp>
    </p:spTree>
    <p:extLst>
      <p:ext uri="{BB962C8B-B14F-4D97-AF65-F5344CB8AC3E}">
        <p14:creationId xmlns:p14="http://schemas.microsoft.com/office/powerpoint/2010/main" val="51128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403187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4 – Between what ages do boys usually start puberty?</a:t>
            </a:r>
          </a:p>
          <a:p>
            <a:endParaRPr lang="en-GB" sz="3200" dirty="0">
              <a:solidFill>
                <a:schemeClr val="bg1"/>
              </a:solidFill>
            </a:endParaRPr>
          </a:p>
          <a:p>
            <a:pPr marL="514350" indent="-514350">
              <a:buAutoNum type="alphaLcPeriod"/>
            </a:pPr>
            <a:r>
              <a:rPr lang="en-GB" sz="3200" dirty="0">
                <a:solidFill>
                  <a:schemeClr val="bg1"/>
                </a:solidFill>
              </a:rPr>
              <a:t>9 – 14 years</a:t>
            </a:r>
          </a:p>
          <a:p>
            <a:pPr marL="514350" indent="-514350">
              <a:buAutoNum type="alphaLcPeriod"/>
            </a:pPr>
            <a:r>
              <a:rPr lang="en-GB" sz="3200" dirty="0">
                <a:solidFill>
                  <a:schemeClr val="bg1"/>
                </a:solidFill>
              </a:rPr>
              <a:t>10 – 14 years</a:t>
            </a:r>
          </a:p>
          <a:p>
            <a:pPr marL="514350" indent="-514350">
              <a:buAutoNum type="alphaLcPeriod"/>
            </a:pPr>
            <a:r>
              <a:rPr lang="en-GB" sz="3200" dirty="0">
                <a:solidFill>
                  <a:schemeClr val="bg1"/>
                </a:solidFill>
              </a:rPr>
              <a:t>12 – 15 years</a:t>
            </a:r>
          </a:p>
        </p:txBody>
      </p:sp>
    </p:spTree>
    <p:extLst>
      <p:ext uri="{BB962C8B-B14F-4D97-AF65-F5344CB8AC3E}">
        <p14:creationId xmlns:p14="http://schemas.microsoft.com/office/powerpoint/2010/main" val="4069431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3539430"/>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5 – The age that girls start puberty has…</a:t>
            </a:r>
          </a:p>
          <a:p>
            <a:endParaRPr lang="en-GB" sz="3200" dirty="0">
              <a:solidFill>
                <a:schemeClr val="bg1"/>
              </a:solidFill>
            </a:endParaRPr>
          </a:p>
          <a:p>
            <a:pPr marL="514350" indent="-514350">
              <a:buAutoNum type="alphaLcPeriod"/>
            </a:pPr>
            <a:r>
              <a:rPr lang="en-GB" sz="3200" dirty="0">
                <a:solidFill>
                  <a:schemeClr val="bg1"/>
                </a:solidFill>
              </a:rPr>
              <a:t>Increased</a:t>
            </a:r>
          </a:p>
          <a:p>
            <a:pPr marL="514350" indent="-514350">
              <a:buAutoNum type="alphaLcPeriod"/>
            </a:pPr>
            <a:r>
              <a:rPr lang="en-GB" sz="3200" dirty="0">
                <a:solidFill>
                  <a:schemeClr val="bg1"/>
                </a:solidFill>
              </a:rPr>
              <a:t>Decreased</a:t>
            </a:r>
          </a:p>
          <a:p>
            <a:pPr marL="514350" indent="-514350">
              <a:buAutoNum type="alphaLcPeriod"/>
            </a:pPr>
            <a:r>
              <a:rPr lang="en-GB" sz="3200" dirty="0">
                <a:solidFill>
                  <a:schemeClr val="bg1"/>
                </a:solidFill>
              </a:rPr>
              <a:t>Remained constant</a:t>
            </a:r>
          </a:p>
        </p:txBody>
      </p:sp>
    </p:spTree>
    <p:extLst>
      <p:ext uri="{BB962C8B-B14F-4D97-AF65-F5344CB8AC3E}">
        <p14:creationId xmlns:p14="http://schemas.microsoft.com/office/powerpoint/2010/main" val="2689343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3539430"/>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6 – How long does puberty last?</a:t>
            </a:r>
          </a:p>
          <a:p>
            <a:endParaRPr lang="en-GB" sz="3200" dirty="0">
              <a:solidFill>
                <a:schemeClr val="bg1"/>
              </a:solidFill>
            </a:endParaRPr>
          </a:p>
          <a:p>
            <a:pPr marL="514350" indent="-514350">
              <a:buAutoNum type="alphaLcPeriod"/>
            </a:pPr>
            <a:r>
              <a:rPr lang="en-GB" sz="3200" dirty="0">
                <a:solidFill>
                  <a:schemeClr val="bg1"/>
                </a:solidFill>
              </a:rPr>
              <a:t>It varies</a:t>
            </a:r>
          </a:p>
          <a:p>
            <a:pPr marL="514350" indent="-514350">
              <a:buAutoNum type="alphaLcPeriod"/>
            </a:pPr>
            <a:r>
              <a:rPr lang="en-GB" sz="3200" dirty="0">
                <a:solidFill>
                  <a:schemeClr val="bg1"/>
                </a:solidFill>
              </a:rPr>
              <a:t>Around 5 years</a:t>
            </a:r>
          </a:p>
          <a:p>
            <a:pPr marL="514350" indent="-514350">
              <a:buAutoNum type="alphaLcPeriod"/>
            </a:pPr>
            <a:r>
              <a:rPr lang="en-GB" sz="3200" dirty="0">
                <a:solidFill>
                  <a:schemeClr val="bg1"/>
                </a:solidFill>
              </a:rPr>
              <a:t>2 – 3 years</a:t>
            </a:r>
          </a:p>
        </p:txBody>
      </p:sp>
    </p:spTree>
    <p:extLst>
      <p:ext uri="{BB962C8B-B14F-4D97-AF65-F5344CB8AC3E}">
        <p14:creationId xmlns:p14="http://schemas.microsoft.com/office/powerpoint/2010/main" val="227207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403187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7 – Mood swings in puberty are:</a:t>
            </a:r>
          </a:p>
          <a:p>
            <a:endParaRPr lang="en-GB" sz="3200" dirty="0">
              <a:solidFill>
                <a:schemeClr val="bg1"/>
              </a:solidFill>
            </a:endParaRPr>
          </a:p>
          <a:p>
            <a:pPr marL="514350" indent="-514350">
              <a:buAutoNum type="alphaLcPeriod"/>
            </a:pPr>
            <a:r>
              <a:rPr lang="en-GB" sz="3200" dirty="0">
                <a:solidFill>
                  <a:schemeClr val="bg1"/>
                </a:solidFill>
              </a:rPr>
              <a:t>A result of bad parenting</a:t>
            </a:r>
          </a:p>
          <a:p>
            <a:pPr marL="514350" indent="-514350">
              <a:buAutoNum type="alphaLcPeriod"/>
            </a:pPr>
            <a:r>
              <a:rPr lang="en-GB" sz="3200" dirty="0">
                <a:solidFill>
                  <a:schemeClr val="bg1"/>
                </a:solidFill>
              </a:rPr>
              <a:t>A natural result of the hormonal changes in puberty</a:t>
            </a:r>
          </a:p>
          <a:p>
            <a:pPr marL="514350" indent="-514350">
              <a:buAutoNum type="alphaLcPeriod"/>
            </a:pPr>
            <a:r>
              <a:rPr lang="en-GB" sz="3200" dirty="0">
                <a:solidFill>
                  <a:schemeClr val="bg1"/>
                </a:solidFill>
              </a:rPr>
              <a:t>Due to a lack of understanding of puberty</a:t>
            </a:r>
          </a:p>
        </p:txBody>
      </p:sp>
    </p:spTree>
    <p:extLst>
      <p:ext uri="{BB962C8B-B14F-4D97-AF65-F5344CB8AC3E}">
        <p14:creationId xmlns:p14="http://schemas.microsoft.com/office/powerpoint/2010/main" val="1563125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403187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8 – What changes take place in adolescence?</a:t>
            </a:r>
          </a:p>
          <a:p>
            <a:endParaRPr lang="en-GB" sz="3200" dirty="0">
              <a:solidFill>
                <a:schemeClr val="bg1"/>
              </a:solidFill>
            </a:endParaRPr>
          </a:p>
          <a:p>
            <a:pPr marL="514350" indent="-514350">
              <a:buAutoNum type="alphaLcPeriod"/>
            </a:pPr>
            <a:r>
              <a:rPr lang="en-GB" sz="3200" dirty="0">
                <a:solidFill>
                  <a:schemeClr val="bg1"/>
                </a:solidFill>
              </a:rPr>
              <a:t>Physical</a:t>
            </a:r>
          </a:p>
          <a:p>
            <a:pPr marL="514350" indent="-514350">
              <a:buAutoNum type="alphaLcPeriod"/>
            </a:pPr>
            <a:r>
              <a:rPr lang="en-GB" sz="3200" dirty="0">
                <a:solidFill>
                  <a:schemeClr val="bg1"/>
                </a:solidFill>
              </a:rPr>
              <a:t>Psychological</a:t>
            </a:r>
          </a:p>
          <a:p>
            <a:pPr marL="514350" indent="-514350">
              <a:buAutoNum type="alphaLcPeriod"/>
            </a:pPr>
            <a:r>
              <a:rPr lang="en-GB" sz="3200" dirty="0">
                <a:solidFill>
                  <a:schemeClr val="bg1"/>
                </a:solidFill>
              </a:rPr>
              <a:t>Behavioural</a:t>
            </a:r>
          </a:p>
          <a:p>
            <a:pPr marL="514350" indent="-514350">
              <a:buAutoNum type="alphaLcPeriod"/>
            </a:pPr>
            <a:r>
              <a:rPr lang="en-GB" sz="3200" dirty="0">
                <a:solidFill>
                  <a:schemeClr val="bg1"/>
                </a:solidFill>
              </a:rPr>
              <a:t>All of the above</a:t>
            </a:r>
          </a:p>
        </p:txBody>
      </p:sp>
    </p:spTree>
    <p:extLst>
      <p:ext uri="{BB962C8B-B14F-4D97-AF65-F5344CB8AC3E}">
        <p14:creationId xmlns:p14="http://schemas.microsoft.com/office/powerpoint/2010/main" val="1149907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403187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9 – The brain of a young person in adolescence has similarities to the brain of…</a:t>
            </a:r>
          </a:p>
          <a:p>
            <a:endParaRPr lang="en-GB" sz="3200" dirty="0">
              <a:solidFill>
                <a:schemeClr val="bg1"/>
              </a:solidFill>
            </a:endParaRPr>
          </a:p>
          <a:p>
            <a:pPr marL="514350" indent="-514350">
              <a:buAutoNum type="alphaLcPeriod"/>
            </a:pPr>
            <a:r>
              <a:rPr lang="en-GB" sz="3200" dirty="0">
                <a:solidFill>
                  <a:schemeClr val="bg1"/>
                </a:solidFill>
              </a:rPr>
              <a:t>An adult</a:t>
            </a:r>
          </a:p>
          <a:p>
            <a:pPr marL="514350" indent="-514350">
              <a:buAutoNum type="alphaLcPeriod"/>
            </a:pPr>
            <a:r>
              <a:rPr lang="en-GB" sz="3200" dirty="0">
                <a:solidFill>
                  <a:schemeClr val="bg1"/>
                </a:solidFill>
              </a:rPr>
              <a:t>A toddler</a:t>
            </a:r>
          </a:p>
          <a:p>
            <a:pPr marL="514350" indent="-514350">
              <a:buAutoNum type="alphaLcPeriod"/>
            </a:pPr>
            <a:r>
              <a:rPr lang="en-GB" sz="3200" dirty="0">
                <a:solidFill>
                  <a:schemeClr val="bg1"/>
                </a:solidFill>
              </a:rPr>
              <a:t>A 6 year old.</a:t>
            </a:r>
          </a:p>
        </p:txBody>
      </p:sp>
    </p:spTree>
    <p:extLst>
      <p:ext uri="{BB962C8B-B14F-4D97-AF65-F5344CB8AC3E}">
        <p14:creationId xmlns:p14="http://schemas.microsoft.com/office/powerpoint/2010/main" val="2765322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741871" y="181957"/>
            <a:ext cx="9627080" cy="6494085"/>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10 – Which of the following are part of changes in the brain in adolescence?</a:t>
            </a:r>
          </a:p>
          <a:p>
            <a:endParaRPr lang="en-GB" sz="3200" dirty="0">
              <a:solidFill>
                <a:schemeClr val="bg1"/>
              </a:solidFill>
            </a:endParaRPr>
          </a:p>
          <a:p>
            <a:pPr marL="514350" indent="-514350">
              <a:buAutoNum type="alphaLcPeriod"/>
            </a:pPr>
            <a:r>
              <a:rPr lang="en-GB" sz="3200" dirty="0">
                <a:solidFill>
                  <a:schemeClr val="bg1"/>
                </a:solidFill>
              </a:rPr>
              <a:t>Difficulty understanding others’ perspective</a:t>
            </a:r>
          </a:p>
          <a:p>
            <a:pPr marL="514350" indent="-514350">
              <a:buAutoNum type="alphaLcPeriod"/>
            </a:pPr>
            <a:r>
              <a:rPr lang="en-GB" sz="3200" dirty="0">
                <a:solidFill>
                  <a:schemeClr val="bg1"/>
                </a:solidFill>
              </a:rPr>
              <a:t>Low mood and depression</a:t>
            </a:r>
          </a:p>
          <a:p>
            <a:pPr marL="514350" indent="-514350">
              <a:buAutoNum type="alphaLcPeriod"/>
            </a:pPr>
            <a:r>
              <a:rPr lang="en-GB" sz="3200" dirty="0">
                <a:solidFill>
                  <a:schemeClr val="bg1"/>
                </a:solidFill>
              </a:rPr>
              <a:t>Mood swings</a:t>
            </a:r>
          </a:p>
          <a:p>
            <a:pPr marL="514350" indent="-514350">
              <a:buAutoNum type="alphaLcPeriod"/>
            </a:pPr>
            <a:r>
              <a:rPr lang="en-GB" sz="3200" dirty="0">
                <a:solidFill>
                  <a:schemeClr val="bg1"/>
                </a:solidFill>
              </a:rPr>
              <a:t>Reduced capacity for empathy</a:t>
            </a:r>
          </a:p>
          <a:p>
            <a:pPr marL="514350" indent="-514350">
              <a:buAutoNum type="alphaLcPeriod"/>
            </a:pPr>
            <a:r>
              <a:rPr lang="en-GB" sz="3200" dirty="0">
                <a:solidFill>
                  <a:schemeClr val="bg1"/>
                </a:solidFill>
              </a:rPr>
              <a:t>Increased capacity for </a:t>
            </a:r>
            <a:r>
              <a:rPr lang="en-GB" sz="3200" dirty="0" err="1">
                <a:solidFill>
                  <a:schemeClr val="bg1"/>
                </a:solidFill>
              </a:rPr>
              <a:t>emphathy</a:t>
            </a:r>
            <a:endParaRPr lang="en-GB" sz="3200" dirty="0">
              <a:solidFill>
                <a:schemeClr val="bg1"/>
              </a:solidFill>
            </a:endParaRPr>
          </a:p>
          <a:p>
            <a:pPr marL="514350" indent="-514350">
              <a:buAutoNum type="alphaLcPeriod"/>
            </a:pPr>
            <a:r>
              <a:rPr lang="en-GB" sz="3200" dirty="0">
                <a:solidFill>
                  <a:schemeClr val="bg1"/>
                </a:solidFill>
              </a:rPr>
              <a:t>Difficulties with self discipline / control</a:t>
            </a:r>
          </a:p>
          <a:p>
            <a:pPr marL="514350" indent="-514350">
              <a:buAutoNum type="alphaLcPeriod"/>
            </a:pPr>
            <a:r>
              <a:rPr lang="en-GB" sz="3200" dirty="0">
                <a:solidFill>
                  <a:schemeClr val="bg1"/>
                </a:solidFill>
              </a:rPr>
              <a:t>High energy levels</a:t>
            </a:r>
          </a:p>
          <a:p>
            <a:pPr marL="514350" indent="-514350">
              <a:buAutoNum type="alphaLcPeriod"/>
            </a:pPr>
            <a:r>
              <a:rPr lang="en-GB" sz="3200" dirty="0">
                <a:solidFill>
                  <a:schemeClr val="bg1"/>
                </a:solidFill>
              </a:rPr>
              <a:t>Increased tendency for risk-taking</a:t>
            </a:r>
          </a:p>
        </p:txBody>
      </p:sp>
    </p:spTree>
    <p:extLst>
      <p:ext uri="{BB962C8B-B14F-4D97-AF65-F5344CB8AC3E}">
        <p14:creationId xmlns:p14="http://schemas.microsoft.com/office/powerpoint/2010/main" val="2516292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751027"/>
          </a:xfrm>
        </p:spPr>
        <p:txBody>
          <a:bodyPr/>
          <a:lstStyle/>
          <a:p>
            <a:pPr marL="18000" lvl="1" indent="0">
              <a:buNone/>
            </a:pPr>
            <a:r>
              <a:rPr lang="en-GB" sz="3600" dirty="0"/>
              <a:t>KEY MESSAGE TWO</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Each young person is different, but there are common stages of development.</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1835231189"/>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p:txBody>
          <a:bodyPr/>
          <a:lstStyle/>
          <a:p>
            <a:r>
              <a:rPr lang="en-US" dirty="0"/>
              <a:t>Supporting Young People (14)</a:t>
            </a:r>
          </a:p>
        </p:txBody>
      </p:sp>
      <p:sp>
        <p:nvSpPr>
          <p:cNvPr id="4" name="Text Placeholder 3"/>
          <p:cNvSpPr>
            <a:spLocks noGrp="1"/>
          </p:cNvSpPr>
          <p:nvPr>
            <p:ph type="body" sz="quarter" idx="12"/>
          </p:nvPr>
        </p:nvSpPr>
        <p:spPr>
          <a:xfrm>
            <a:off x="345675" y="1175872"/>
            <a:ext cx="10986354" cy="783558"/>
          </a:xfrm>
        </p:spPr>
        <p:txBody>
          <a:bodyPr>
            <a:normAutofit/>
          </a:bodyPr>
          <a:lstStyle/>
          <a:p>
            <a:r>
              <a:rPr lang="en-US" dirty="0"/>
              <a:t>Session 2 – External Influences</a:t>
            </a:r>
          </a:p>
        </p:txBody>
      </p:sp>
      <p:sp>
        <p:nvSpPr>
          <p:cNvPr id="5" name="TextBox 4">
            <a:extLst>
              <a:ext uri="{FF2B5EF4-FFF2-40B4-BE49-F238E27FC236}">
                <a16:creationId xmlns:a16="http://schemas.microsoft.com/office/drawing/2014/main" id="{AD0D0597-976A-49F9-9077-7BC22B8742A9}"/>
              </a:ext>
            </a:extLst>
          </p:cNvPr>
          <p:cNvSpPr txBox="1"/>
          <p:nvPr/>
        </p:nvSpPr>
        <p:spPr>
          <a:xfrm>
            <a:off x="345675" y="1841242"/>
            <a:ext cx="10986354" cy="3046988"/>
          </a:xfrm>
          <a:prstGeom prst="rect">
            <a:avLst/>
          </a:prstGeom>
          <a:noFill/>
          <a:ln>
            <a:solidFill>
              <a:schemeClr val="bg1"/>
            </a:solidFill>
          </a:ln>
        </p:spPr>
        <p:txBody>
          <a:bodyPr wrap="square" rtlCol="0">
            <a:spAutoFit/>
          </a:bodyPr>
          <a:lstStyle/>
          <a:p>
            <a:r>
              <a:rPr lang="en-GB" sz="3200" dirty="0">
                <a:solidFill>
                  <a:schemeClr val="bg1"/>
                </a:solidFill>
              </a:rPr>
              <a:t>Objectives:</a:t>
            </a:r>
          </a:p>
          <a:p>
            <a:pPr marL="457200" indent="-457200">
              <a:buFont typeface="Arial" panose="020B0604020202020204" pitchFamily="34" charset="0"/>
              <a:buChar char="•"/>
            </a:pPr>
            <a:r>
              <a:rPr lang="en-GB" sz="3200" dirty="0">
                <a:solidFill>
                  <a:schemeClr val="bg1"/>
                </a:solidFill>
              </a:rPr>
              <a:t>Outline how young peoples’ relationships with their peers and adults typically change during their development.</a:t>
            </a:r>
          </a:p>
          <a:p>
            <a:pPr marL="457200" indent="-457200">
              <a:buFont typeface="Arial" panose="020B0604020202020204" pitchFamily="34" charset="0"/>
              <a:buChar char="•"/>
            </a:pPr>
            <a:r>
              <a:rPr lang="en-GB" sz="3200" dirty="0">
                <a:solidFill>
                  <a:schemeClr val="bg1"/>
                </a:solidFill>
              </a:rPr>
              <a:t>Recognise the influence of culture and society in young people’s lives.</a:t>
            </a:r>
          </a:p>
        </p:txBody>
      </p:sp>
    </p:spTree>
    <p:extLst>
      <p:ext uri="{BB962C8B-B14F-4D97-AF65-F5344CB8AC3E}">
        <p14:creationId xmlns:p14="http://schemas.microsoft.com/office/powerpoint/2010/main" val="2880875114"/>
      </p:ext>
    </p:extLst>
  </p:cSld>
  <p:clrMapOvr>
    <a:masterClrMapping/>
  </p:clrMapOvr>
  <mc:AlternateContent xmlns:mc="http://schemas.openxmlformats.org/markup-compatibility/2006" xmlns:p14="http://schemas.microsoft.com/office/powerpoint/2010/main">
    <mc:Choice Requires="p14">
      <p:transition spd="slow" p14:dur="2000" advTm="35943"/>
    </mc:Choice>
    <mc:Fallback xmlns="">
      <p:transition spd="slow" advTm="3594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ubtitle 18">
            <a:extLst>
              <a:ext uri="{FF2B5EF4-FFF2-40B4-BE49-F238E27FC236}">
                <a16:creationId xmlns:a16="http://schemas.microsoft.com/office/drawing/2014/main" id="{536D6F60-12C0-4B46-BEB3-F3EC40D6AEA2}"/>
              </a:ext>
            </a:extLst>
          </p:cNvPr>
          <p:cNvSpPr>
            <a:spLocks noGrp="1"/>
          </p:cNvSpPr>
          <p:nvPr>
            <p:ph type="subTitle" idx="4"/>
          </p:nvPr>
        </p:nvSpPr>
        <p:spPr/>
        <p:txBody>
          <a:bodyPr/>
          <a:lstStyle/>
          <a:p>
            <a:r>
              <a:rPr lang="en-GB" dirty="0"/>
              <a:t>Supporting Young People (14)</a:t>
            </a:r>
          </a:p>
        </p:txBody>
      </p:sp>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345675" y="1293909"/>
            <a:ext cx="11033525" cy="3474028"/>
          </a:xfrm>
        </p:spPr>
        <p:txBody>
          <a:bodyPr/>
          <a:lstStyle/>
          <a:p>
            <a:pPr marL="18000" lvl="1" indent="0">
              <a:buNone/>
            </a:pPr>
            <a:r>
              <a:rPr lang="en-GB" dirty="0"/>
              <a:t>Who is this training for?</a:t>
            </a:r>
          </a:p>
          <a:p>
            <a:endParaRPr lang="en-GB" dirty="0"/>
          </a:p>
          <a:p>
            <a:r>
              <a:rPr lang="en-GB" dirty="0"/>
              <a:t>This training is part of the Wood Badge for:</a:t>
            </a:r>
          </a:p>
          <a:p>
            <a:pPr marL="475200" indent="-457200">
              <a:buFont typeface="Arial" panose="020B0604020202020204" pitchFamily="34" charset="0"/>
              <a:buChar char="•"/>
            </a:pPr>
            <a:r>
              <a:rPr lang="en-GB" dirty="0"/>
              <a:t>Section Leaders</a:t>
            </a:r>
          </a:p>
          <a:p>
            <a:pPr marL="475200" indent="-457200">
              <a:buFont typeface="Arial" panose="020B0604020202020204" pitchFamily="34" charset="0"/>
              <a:buChar char="•"/>
            </a:pPr>
            <a:r>
              <a:rPr lang="en-GB" dirty="0"/>
              <a:t>Assistant Section Leaders</a:t>
            </a:r>
          </a:p>
          <a:p>
            <a:endParaRPr lang="en-GB" dirty="0"/>
          </a:p>
          <a:p>
            <a:r>
              <a:rPr lang="en-GB" dirty="0"/>
              <a:t>It may also be helpful for Section Assistants</a:t>
            </a:r>
          </a:p>
          <a:p>
            <a:endParaRPr lang="en-GB" dirty="0"/>
          </a:p>
          <a:p>
            <a:r>
              <a:rPr lang="en-GB" dirty="0"/>
              <a:t>Adults who completed their Wood Badge many years ago may wish to update their knowledge in this area and will find this training helpful.</a:t>
            </a:r>
          </a:p>
        </p:txBody>
      </p:sp>
    </p:spTree>
    <p:extLst>
      <p:ext uri="{BB962C8B-B14F-4D97-AF65-F5344CB8AC3E}">
        <p14:creationId xmlns:p14="http://schemas.microsoft.com/office/powerpoint/2010/main" val="3885910479"/>
      </p:ext>
    </p:extLst>
  </p:cSld>
  <p:clrMapOvr>
    <a:masterClrMapping/>
  </p:clrMapOvr>
  <mc:AlternateContent xmlns:mc="http://schemas.openxmlformats.org/markup-compatibility/2006" xmlns:p14="http://schemas.microsoft.com/office/powerpoint/2010/main">
    <mc:Choice Requires="p14">
      <p:transition spd="slow" p14:dur="2000" advTm="52487"/>
    </mc:Choice>
    <mc:Fallback xmlns="">
      <p:transition spd="slow" advTm="5248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947234"/>
          </a:xfrm>
        </p:spPr>
        <p:txBody>
          <a:bodyPr/>
          <a:lstStyle/>
          <a:p>
            <a:pPr marL="18000" lvl="1" indent="0">
              <a:buNone/>
            </a:pPr>
            <a:r>
              <a:rPr lang="en-GB" sz="3600" dirty="0"/>
              <a:t>KEY MESSAGE THREE</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Young people experience many external pressures and anxieties.  Your experiences could be very different to what young people experience today.</a:t>
            </a:r>
          </a:p>
        </p:txBody>
      </p:sp>
    </p:spTree>
    <p:extLst>
      <p:ext uri="{BB962C8B-B14F-4D97-AF65-F5344CB8AC3E}">
        <p14:creationId xmlns:p14="http://schemas.microsoft.com/office/powerpoint/2010/main" val="660842131"/>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582024"/>
          </a:xfrm>
        </p:spPr>
        <p:txBody>
          <a:bodyPr/>
          <a:lstStyle/>
          <a:p>
            <a:pPr marL="18000" lvl="1" indent="0">
              <a:buNone/>
            </a:pPr>
            <a:r>
              <a:rPr lang="en-GB" sz="3600" dirty="0"/>
              <a:t>KEY MESSAGE FOUR</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We are living in a diverse and multi-cultural society.  It is important to be aware of the family circumstances of the young person.</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643997411"/>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582024"/>
          </a:xfrm>
        </p:spPr>
        <p:txBody>
          <a:bodyPr/>
          <a:lstStyle/>
          <a:p>
            <a:pPr marL="18000" lvl="1" indent="0">
              <a:buNone/>
            </a:pPr>
            <a:r>
              <a:rPr lang="en-GB" sz="3600" dirty="0"/>
              <a:t>KEY MESSAGE FIVE</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Adults have a key role to play in supporting and helping prepare young people as they transition between sections.</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2738496255"/>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1"/>
          </p:nvPr>
        </p:nvSpPr>
        <p:spPr>
          <a:xfrm>
            <a:off x="399865" y="515820"/>
            <a:ext cx="2791909" cy="415834"/>
          </a:xfrm>
        </p:spPr>
        <p:txBody>
          <a:bodyPr/>
          <a:lstStyle/>
          <a:p>
            <a:pPr marL="18000" lvl="1" indent="0">
              <a:buNone/>
            </a:pPr>
            <a:r>
              <a:rPr lang="en-GB" sz="3600" dirty="0"/>
              <a:t>TASK TWO </a:t>
            </a:r>
          </a:p>
          <a:p>
            <a:pPr marL="18000" lvl="3" indent="0">
              <a:lnSpc>
                <a:spcPct val="150000"/>
              </a:lnSpc>
              <a:buNone/>
            </a:pPr>
            <a:endParaRPr lang="en-GB" dirty="0">
              <a:latin typeface="+mj-lt"/>
            </a:endParaRPr>
          </a:p>
          <a:p>
            <a:pPr marL="18000" lvl="1" indent="0">
              <a:buNone/>
            </a:pPr>
            <a:endParaRPr lang="en-GB" dirty="0"/>
          </a:p>
          <a:p>
            <a:endParaRPr lang="en-GB" dirty="0"/>
          </a:p>
          <a:p>
            <a:endParaRPr lang="en-GB" dirty="0"/>
          </a:p>
        </p:txBody>
      </p:sp>
      <p:cxnSp>
        <p:nvCxnSpPr>
          <p:cNvPr id="7" name="Straight Connector 6">
            <a:extLst>
              <a:ext uri="{FF2B5EF4-FFF2-40B4-BE49-F238E27FC236}">
                <a16:creationId xmlns:a16="http://schemas.microsoft.com/office/drawing/2014/main" id="{53B1607D-ECDC-48FE-9D2F-84E29C6F55B7}"/>
              </a:ext>
            </a:extLst>
          </p:cNvPr>
          <p:cNvCxnSpPr/>
          <p:nvPr/>
        </p:nvCxnSpPr>
        <p:spPr>
          <a:xfrm>
            <a:off x="842513" y="2001328"/>
            <a:ext cx="10179170" cy="0"/>
          </a:xfrm>
          <a:prstGeom prst="line">
            <a:avLst/>
          </a:prstGeom>
          <a:ln/>
        </p:spPr>
        <p:style>
          <a:lnRef idx="3">
            <a:schemeClr val="dk1"/>
          </a:lnRef>
          <a:fillRef idx="0">
            <a:schemeClr val="dk1"/>
          </a:fillRef>
          <a:effectRef idx="2">
            <a:schemeClr val="dk1"/>
          </a:effectRef>
          <a:fontRef idx="minor">
            <a:schemeClr val="tx1"/>
          </a:fontRef>
        </p:style>
      </p:cxnSp>
      <p:cxnSp>
        <p:nvCxnSpPr>
          <p:cNvPr id="8" name="Straight Connector 7">
            <a:extLst>
              <a:ext uri="{FF2B5EF4-FFF2-40B4-BE49-F238E27FC236}">
                <a16:creationId xmlns:a16="http://schemas.microsoft.com/office/drawing/2014/main" id="{5B8863FE-F6ED-4A00-B511-EA4C7C8E6033}"/>
              </a:ext>
            </a:extLst>
          </p:cNvPr>
          <p:cNvCxnSpPr/>
          <p:nvPr/>
        </p:nvCxnSpPr>
        <p:spPr>
          <a:xfrm>
            <a:off x="842513" y="2912852"/>
            <a:ext cx="10179170" cy="0"/>
          </a:xfrm>
          <a:prstGeom prst="line">
            <a:avLst/>
          </a:prstGeom>
          <a:ln/>
        </p:spPr>
        <p:style>
          <a:lnRef idx="3">
            <a:schemeClr val="dk1"/>
          </a:lnRef>
          <a:fillRef idx="0">
            <a:schemeClr val="dk1"/>
          </a:fillRef>
          <a:effectRef idx="2">
            <a:schemeClr val="dk1"/>
          </a:effectRef>
          <a:fontRef idx="minor">
            <a:schemeClr val="tx1"/>
          </a:fontRef>
        </p:style>
      </p:cxnSp>
      <p:cxnSp>
        <p:nvCxnSpPr>
          <p:cNvPr id="9" name="Straight Connector 8">
            <a:extLst>
              <a:ext uri="{FF2B5EF4-FFF2-40B4-BE49-F238E27FC236}">
                <a16:creationId xmlns:a16="http://schemas.microsoft.com/office/drawing/2014/main" id="{45467FA5-14D3-4CA7-BCD6-537D7805C8E3}"/>
              </a:ext>
            </a:extLst>
          </p:cNvPr>
          <p:cNvCxnSpPr/>
          <p:nvPr/>
        </p:nvCxnSpPr>
        <p:spPr>
          <a:xfrm>
            <a:off x="842513" y="3945147"/>
            <a:ext cx="10179170" cy="0"/>
          </a:xfrm>
          <a:prstGeom prst="line">
            <a:avLst/>
          </a:prstGeom>
          <a:ln/>
        </p:spPr>
        <p:style>
          <a:lnRef idx="3">
            <a:schemeClr val="dk1"/>
          </a:lnRef>
          <a:fillRef idx="0">
            <a:schemeClr val="dk1"/>
          </a:fillRef>
          <a:effectRef idx="2">
            <a:schemeClr val="dk1"/>
          </a:effectRef>
          <a:fontRef idx="minor">
            <a:schemeClr val="tx1"/>
          </a:fontRef>
        </p:style>
      </p:cxnSp>
      <p:cxnSp>
        <p:nvCxnSpPr>
          <p:cNvPr id="10" name="Straight Connector 9">
            <a:extLst>
              <a:ext uri="{FF2B5EF4-FFF2-40B4-BE49-F238E27FC236}">
                <a16:creationId xmlns:a16="http://schemas.microsoft.com/office/drawing/2014/main" id="{97A22BA2-B7CC-4D23-B173-1C194A4EB2B2}"/>
              </a:ext>
            </a:extLst>
          </p:cNvPr>
          <p:cNvCxnSpPr/>
          <p:nvPr/>
        </p:nvCxnSpPr>
        <p:spPr>
          <a:xfrm>
            <a:off x="842513" y="4839418"/>
            <a:ext cx="10179170" cy="0"/>
          </a:xfrm>
          <a:prstGeom prst="line">
            <a:avLst/>
          </a:prstGeom>
          <a:ln/>
        </p:spPr>
        <p:style>
          <a:lnRef idx="3">
            <a:schemeClr val="dk1"/>
          </a:lnRef>
          <a:fillRef idx="0">
            <a:schemeClr val="dk1"/>
          </a:fillRef>
          <a:effectRef idx="2">
            <a:schemeClr val="dk1"/>
          </a:effectRef>
          <a:fontRef idx="minor">
            <a:schemeClr val="tx1"/>
          </a:fontRef>
        </p:style>
      </p:cxnSp>
      <p:cxnSp>
        <p:nvCxnSpPr>
          <p:cNvPr id="11" name="Straight Connector 10">
            <a:extLst>
              <a:ext uri="{FF2B5EF4-FFF2-40B4-BE49-F238E27FC236}">
                <a16:creationId xmlns:a16="http://schemas.microsoft.com/office/drawing/2014/main" id="{ED2AB91D-47A0-4FE5-A33D-E4BE4520EE3E}"/>
              </a:ext>
            </a:extLst>
          </p:cNvPr>
          <p:cNvCxnSpPr/>
          <p:nvPr/>
        </p:nvCxnSpPr>
        <p:spPr>
          <a:xfrm>
            <a:off x="842513" y="5750943"/>
            <a:ext cx="10179170" cy="0"/>
          </a:xfrm>
          <a:prstGeom prst="line">
            <a:avLst/>
          </a:prstGeom>
          <a:ln/>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1DD98A8C-953D-4345-9FAF-04308587852E}"/>
              </a:ext>
            </a:extLst>
          </p:cNvPr>
          <p:cNvSpPr txBox="1"/>
          <p:nvPr/>
        </p:nvSpPr>
        <p:spPr>
          <a:xfrm>
            <a:off x="120770" y="931654"/>
            <a:ext cx="1242204" cy="507831"/>
          </a:xfrm>
          <a:prstGeom prst="rect">
            <a:avLst/>
          </a:prstGeom>
          <a:noFill/>
        </p:spPr>
        <p:txBody>
          <a:bodyPr wrap="square" rtlCol="0">
            <a:spAutoFit/>
          </a:bodyPr>
          <a:lstStyle/>
          <a:p>
            <a:r>
              <a:rPr lang="en-GB" dirty="0"/>
              <a:t>LOW </a:t>
            </a:r>
            <a:br>
              <a:rPr lang="en-GB" dirty="0"/>
            </a:br>
            <a:r>
              <a:rPr lang="en-GB" dirty="0"/>
              <a:t>INFLUENCE</a:t>
            </a:r>
          </a:p>
        </p:txBody>
      </p:sp>
      <p:sp>
        <p:nvSpPr>
          <p:cNvPr id="14" name="TextBox 13">
            <a:extLst>
              <a:ext uri="{FF2B5EF4-FFF2-40B4-BE49-F238E27FC236}">
                <a16:creationId xmlns:a16="http://schemas.microsoft.com/office/drawing/2014/main" id="{3970DBB0-F9D7-447C-A779-56078AC94E94}"/>
              </a:ext>
            </a:extLst>
          </p:cNvPr>
          <p:cNvSpPr txBox="1"/>
          <p:nvPr/>
        </p:nvSpPr>
        <p:spPr>
          <a:xfrm>
            <a:off x="10400581" y="958660"/>
            <a:ext cx="1242204" cy="507831"/>
          </a:xfrm>
          <a:prstGeom prst="rect">
            <a:avLst/>
          </a:prstGeom>
          <a:noFill/>
        </p:spPr>
        <p:txBody>
          <a:bodyPr wrap="square" rtlCol="0">
            <a:spAutoFit/>
          </a:bodyPr>
          <a:lstStyle/>
          <a:p>
            <a:r>
              <a:rPr lang="en-GB" dirty="0"/>
              <a:t>HIGH </a:t>
            </a:r>
            <a:br>
              <a:rPr lang="en-GB" dirty="0"/>
            </a:br>
            <a:r>
              <a:rPr lang="en-GB" dirty="0"/>
              <a:t>INFLUENCE</a:t>
            </a:r>
          </a:p>
        </p:txBody>
      </p:sp>
      <p:sp>
        <p:nvSpPr>
          <p:cNvPr id="16" name="TextBox 15">
            <a:extLst>
              <a:ext uri="{FF2B5EF4-FFF2-40B4-BE49-F238E27FC236}">
                <a16:creationId xmlns:a16="http://schemas.microsoft.com/office/drawing/2014/main" id="{DA7D18C1-AE82-4EBF-B040-070AFE86D0D1}"/>
              </a:ext>
            </a:extLst>
          </p:cNvPr>
          <p:cNvSpPr txBox="1"/>
          <p:nvPr/>
        </p:nvSpPr>
        <p:spPr>
          <a:xfrm>
            <a:off x="4324709" y="1706847"/>
            <a:ext cx="2679940" cy="300082"/>
          </a:xfrm>
          <a:prstGeom prst="rect">
            <a:avLst/>
          </a:prstGeom>
          <a:noFill/>
        </p:spPr>
        <p:txBody>
          <a:bodyPr wrap="square" rtlCol="0">
            <a:spAutoFit/>
          </a:bodyPr>
          <a:lstStyle/>
          <a:p>
            <a:pPr algn="ctr"/>
            <a:r>
              <a:rPr lang="en-GB" dirty="0"/>
              <a:t>PARENTS / CARERS</a:t>
            </a:r>
          </a:p>
        </p:txBody>
      </p:sp>
      <p:sp>
        <p:nvSpPr>
          <p:cNvPr id="18" name="TextBox 17">
            <a:extLst>
              <a:ext uri="{FF2B5EF4-FFF2-40B4-BE49-F238E27FC236}">
                <a16:creationId xmlns:a16="http://schemas.microsoft.com/office/drawing/2014/main" id="{2AC65F95-8FE5-4E91-B4CD-E48131D95E4B}"/>
              </a:ext>
            </a:extLst>
          </p:cNvPr>
          <p:cNvSpPr txBox="1"/>
          <p:nvPr/>
        </p:nvSpPr>
        <p:spPr>
          <a:xfrm>
            <a:off x="4324709" y="2618370"/>
            <a:ext cx="2679940" cy="300082"/>
          </a:xfrm>
          <a:prstGeom prst="rect">
            <a:avLst/>
          </a:prstGeom>
          <a:noFill/>
        </p:spPr>
        <p:txBody>
          <a:bodyPr wrap="square" rtlCol="0">
            <a:spAutoFit/>
          </a:bodyPr>
          <a:lstStyle/>
          <a:p>
            <a:pPr algn="ctr"/>
            <a:r>
              <a:rPr lang="en-GB" dirty="0"/>
              <a:t>FRIENDS / PEERS</a:t>
            </a:r>
          </a:p>
        </p:txBody>
      </p:sp>
      <p:sp>
        <p:nvSpPr>
          <p:cNvPr id="20" name="TextBox 19">
            <a:extLst>
              <a:ext uri="{FF2B5EF4-FFF2-40B4-BE49-F238E27FC236}">
                <a16:creationId xmlns:a16="http://schemas.microsoft.com/office/drawing/2014/main" id="{D42D57EB-3DF7-43FA-8B8E-92C61678BE5C}"/>
              </a:ext>
            </a:extLst>
          </p:cNvPr>
          <p:cNvSpPr txBox="1"/>
          <p:nvPr/>
        </p:nvSpPr>
        <p:spPr>
          <a:xfrm>
            <a:off x="4324709" y="3667957"/>
            <a:ext cx="2679940" cy="300082"/>
          </a:xfrm>
          <a:prstGeom prst="rect">
            <a:avLst/>
          </a:prstGeom>
          <a:noFill/>
        </p:spPr>
        <p:txBody>
          <a:bodyPr wrap="square" rtlCol="0">
            <a:spAutoFit/>
          </a:bodyPr>
          <a:lstStyle/>
          <a:p>
            <a:pPr algn="ctr"/>
            <a:r>
              <a:rPr lang="en-GB" dirty="0"/>
              <a:t>OLDER YOUNG PEOPLE</a:t>
            </a:r>
          </a:p>
        </p:txBody>
      </p:sp>
      <p:sp>
        <p:nvSpPr>
          <p:cNvPr id="22" name="TextBox 21">
            <a:extLst>
              <a:ext uri="{FF2B5EF4-FFF2-40B4-BE49-F238E27FC236}">
                <a16:creationId xmlns:a16="http://schemas.microsoft.com/office/drawing/2014/main" id="{AAF025F7-EF2C-43C5-97ED-93AF905FEC9B}"/>
              </a:ext>
            </a:extLst>
          </p:cNvPr>
          <p:cNvSpPr txBox="1"/>
          <p:nvPr/>
        </p:nvSpPr>
        <p:spPr>
          <a:xfrm>
            <a:off x="4104735" y="4575686"/>
            <a:ext cx="3424687" cy="300082"/>
          </a:xfrm>
          <a:prstGeom prst="rect">
            <a:avLst/>
          </a:prstGeom>
          <a:noFill/>
        </p:spPr>
        <p:txBody>
          <a:bodyPr wrap="square" rtlCol="0">
            <a:spAutoFit/>
          </a:bodyPr>
          <a:lstStyle/>
          <a:p>
            <a:pPr algn="ctr"/>
            <a:r>
              <a:rPr lang="en-GB" dirty="0"/>
              <a:t>LEADERS / VOLUNTEERS IN SCOUTING</a:t>
            </a:r>
          </a:p>
        </p:txBody>
      </p:sp>
      <p:sp>
        <p:nvSpPr>
          <p:cNvPr id="24" name="TextBox 23">
            <a:extLst>
              <a:ext uri="{FF2B5EF4-FFF2-40B4-BE49-F238E27FC236}">
                <a16:creationId xmlns:a16="http://schemas.microsoft.com/office/drawing/2014/main" id="{9D43D104-BE62-4E7F-9919-1390017CACFA}"/>
              </a:ext>
            </a:extLst>
          </p:cNvPr>
          <p:cNvSpPr txBox="1"/>
          <p:nvPr/>
        </p:nvSpPr>
        <p:spPr>
          <a:xfrm>
            <a:off x="4324709" y="5452045"/>
            <a:ext cx="2679940" cy="300082"/>
          </a:xfrm>
          <a:prstGeom prst="rect">
            <a:avLst/>
          </a:prstGeom>
          <a:noFill/>
        </p:spPr>
        <p:txBody>
          <a:bodyPr wrap="square" rtlCol="0">
            <a:spAutoFit/>
          </a:bodyPr>
          <a:lstStyle/>
          <a:p>
            <a:pPr algn="ctr"/>
            <a:r>
              <a:rPr lang="en-GB" dirty="0"/>
              <a:t>CELEBRITIES</a:t>
            </a:r>
          </a:p>
        </p:txBody>
      </p:sp>
      <p:pic>
        <p:nvPicPr>
          <p:cNvPr id="1026" name="Picture 2" descr="Branding &amp; Images | 4th Sevenoaks Scout Group">
            <a:extLst>
              <a:ext uri="{FF2B5EF4-FFF2-40B4-BE49-F238E27FC236}">
                <a16:creationId xmlns:a16="http://schemas.microsoft.com/office/drawing/2014/main" id="{86C02785-2AA8-4E0D-A423-D34956C9D9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32" y="5946078"/>
            <a:ext cx="1404362" cy="3961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Branding &amp; Images | 4th Sevenoaks Scout Group">
            <a:extLst>
              <a:ext uri="{FF2B5EF4-FFF2-40B4-BE49-F238E27FC236}">
                <a16:creationId xmlns:a16="http://schemas.microsoft.com/office/drawing/2014/main" id="{B65AB8B2-C738-4645-88AB-9B5D80409C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732" y="6098478"/>
            <a:ext cx="1404362" cy="39610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Branding &amp; Images | 4th Sevenoaks Scout Group">
            <a:extLst>
              <a:ext uri="{FF2B5EF4-FFF2-40B4-BE49-F238E27FC236}">
                <a16:creationId xmlns:a16="http://schemas.microsoft.com/office/drawing/2014/main" id="{E616FC89-5FDC-4F24-8149-9E191998DA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132" y="6250878"/>
            <a:ext cx="1404362" cy="39610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Branding &amp; Images | 4th Sevenoaks Scout Group">
            <a:extLst>
              <a:ext uri="{FF2B5EF4-FFF2-40B4-BE49-F238E27FC236}">
                <a16:creationId xmlns:a16="http://schemas.microsoft.com/office/drawing/2014/main" id="{C19703ED-EEE2-415E-AB7C-E427B89FFF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532" y="6403278"/>
            <a:ext cx="1404362" cy="39610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Branding &amp; Images | 4th Sevenoaks Scout Group">
            <a:extLst>
              <a:ext uri="{FF2B5EF4-FFF2-40B4-BE49-F238E27FC236}">
                <a16:creationId xmlns:a16="http://schemas.microsoft.com/office/drawing/2014/main" id="{47C62A41-7543-407B-8FDC-DC4DE13EB6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932" y="6555678"/>
            <a:ext cx="1404362" cy="3961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8953F54-B7AD-4BFD-8FB8-ACCDE309DE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8316" y="5927174"/>
            <a:ext cx="1126915" cy="43390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a:extLst>
              <a:ext uri="{FF2B5EF4-FFF2-40B4-BE49-F238E27FC236}">
                <a16:creationId xmlns:a16="http://schemas.microsoft.com/office/drawing/2014/main" id="{70478ABB-0B85-40A8-BDEE-4453D0F7F4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0716" y="6079574"/>
            <a:ext cx="1126915" cy="43390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a:extLst>
              <a:ext uri="{FF2B5EF4-FFF2-40B4-BE49-F238E27FC236}">
                <a16:creationId xmlns:a16="http://schemas.microsoft.com/office/drawing/2014/main" id="{C1AF1F48-6231-40BD-AB33-23B1596D57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3116" y="6231974"/>
            <a:ext cx="1126915" cy="4339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a:extLst>
              <a:ext uri="{FF2B5EF4-FFF2-40B4-BE49-F238E27FC236}">
                <a16:creationId xmlns:a16="http://schemas.microsoft.com/office/drawing/2014/main" id="{418847CC-357E-4386-B245-745BB280EC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5516" y="6384374"/>
            <a:ext cx="1126915" cy="43390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a:extLst>
              <a:ext uri="{FF2B5EF4-FFF2-40B4-BE49-F238E27FC236}">
                <a16:creationId xmlns:a16="http://schemas.microsoft.com/office/drawing/2014/main" id="{42458F18-3AB1-4141-BA1E-07F41C0FE4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7916" y="6536774"/>
            <a:ext cx="1126915" cy="4339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couts | First Bournville Scout Group">
            <a:extLst>
              <a:ext uri="{FF2B5EF4-FFF2-40B4-BE49-F238E27FC236}">
                <a16:creationId xmlns:a16="http://schemas.microsoft.com/office/drawing/2014/main" id="{0E7DC63F-D215-405C-89F2-89C338A23BB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6453" y="5911125"/>
            <a:ext cx="1449238" cy="53780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Scouts | First Bournville Scout Group">
            <a:extLst>
              <a:ext uri="{FF2B5EF4-FFF2-40B4-BE49-F238E27FC236}">
                <a16:creationId xmlns:a16="http://schemas.microsoft.com/office/drawing/2014/main" id="{C135B618-1D82-4B8B-8C51-7198F645012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8853" y="6063525"/>
            <a:ext cx="1449238" cy="53780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Scouts | First Bournville Scout Group">
            <a:extLst>
              <a:ext uri="{FF2B5EF4-FFF2-40B4-BE49-F238E27FC236}">
                <a16:creationId xmlns:a16="http://schemas.microsoft.com/office/drawing/2014/main" id="{7A1F3049-2124-4741-B3FA-7411D1F9AB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1253" y="6215925"/>
            <a:ext cx="1449238" cy="53780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couts | First Bournville Scout Group">
            <a:extLst>
              <a:ext uri="{FF2B5EF4-FFF2-40B4-BE49-F238E27FC236}">
                <a16:creationId xmlns:a16="http://schemas.microsoft.com/office/drawing/2014/main" id="{4DAD8AE1-6AA0-4FB0-BB93-2ACDC3D89D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3653" y="6368325"/>
            <a:ext cx="1449238" cy="53780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 descr="Scouts | First Bournville Scout Group">
            <a:extLst>
              <a:ext uri="{FF2B5EF4-FFF2-40B4-BE49-F238E27FC236}">
                <a16:creationId xmlns:a16="http://schemas.microsoft.com/office/drawing/2014/main" id="{94486C99-D586-4C4F-AAA9-6F438F18DC6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6053" y="6520725"/>
            <a:ext cx="1449238" cy="5378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randing &amp; Images | 4th Sevenoaks Scout Group">
            <a:extLst>
              <a:ext uri="{FF2B5EF4-FFF2-40B4-BE49-F238E27FC236}">
                <a16:creationId xmlns:a16="http://schemas.microsoft.com/office/drawing/2014/main" id="{85142949-57D8-4829-B5FB-C28824BAEA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2113" y="5884407"/>
            <a:ext cx="3106506" cy="33136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Branding &amp; Images | 4th Sevenoaks Scout Group">
            <a:extLst>
              <a:ext uri="{FF2B5EF4-FFF2-40B4-BE49-F238E27FC236}">
                <a16:creationId xmlns:a16="http://schemas.microsoft.com/office/drawing/2014/main" id="{DB7A6352-CC0D-4BC6-911B-E9A3D2896F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4513" y="6036807"/>
            <a:ext cx="3106506" cy="33136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Branding &amp; Images | 4th Sevenoaks Scout Group">
            <a:extLst>
              <a:ext uri="{FF2B5EF4-FFF2-40B4-BE49-F238E27FC236}">
                <a16:creationId xmlns:a16="http://schemas.microsoft.com/office/drawing/2014/main" id="{554C7C68-8C9D-4E99-B613-AAAF37EC5B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6913" y="6189207"/>
            <a:ext cx="3106506" cy="33136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8" descr="Branding &amp; Images | 4th Sevenoaks Scout Group">
            <a:extLst>
              <a:ext uri="{FF2B5EF4-FFF2-40B4-BE49-F238E27FC236}">
                <a16:creationId xmlns:a16="http://schemas.microsoft.com/office/drawing/2014/main" id="{8769CC5A-3E06-4FC2-836B-D3F02A47A9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9313" y="6341607"/>
            <a:ext cx="3106506" cy="33136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8" descr="Branding &amp; Images | 4th Sevenoaks Scout Group">
            <a:extLst>
              <a:ext uri="{FF2B5EF4-FFF2-40B4-BE49-F238E27FC236}">
                <a16:creationId xmlns:a16="http://schemas.microsoft.com/office/drawing/2014/main" id="{CD06F342-5431-4500-A942-BA9EF609D9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71713" y="6494007"/>
            <a:ext cx="3106506" cy="331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50514"/>
      </p:ext>
    </p:extLst>
  </p:cSld>
  <p:clrMapOvr>
    <a:masterClrMapping/>
  </p:clrMapOvr>
  <mc:AlternateContent xmlns:mc="http://schemas.openxmlformats.org/markup-compatibility/2006" xmlns:p14="http://schemas.microsoft.com/office/powerpoint/2010/main">
    <mc:Choice Requires="p14">
      <p:transition spd="slow" p14:dur="2000" advTm="133195"/>
    </mc:Choice>
    <mc:Fallback xmlns="">
      <p:transition spd="slow" advTm="13319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751027"/>
          </a:xfrm>
        </p:spPr>
        <p:txBody>
          <a:bodyPr/>
          <a:lstStyle/>
          <a:p>
            <a:pPr marL="18000" lvl="1" indent="0">
              <a:buNone/>
            </a:pPr>
            <a:r>
              <a:rPr lang="en-GB" sz="3600" dirty="0"/>
              <a:t>KEY MESSAGE SIX</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As an adult volunteer in Scouting, you are an influential role model for young people.</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3690835384"/>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582024"/>
          </a:xfrm>
        </p:spPr>
        <p:txBody>
          <a:bodyPr/>
          <a:lstStyle/>
          <a:p>
            <a:pPr marL="18000" lvl="1" indent="0">
              <a:buNone/>
            </a:pPr>
            <a:r>
              <a:rPr lang="en-GB" sz="3600" dirty="0"/>
              <a:t>KEY MESSAGE SEVEN</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There must be some consistency in adults’ behaviour with young people, regardless of age.</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2040306852"/>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dirty="0">
                <a:solidFill>
                  <a:schemeClr val="bg1"/>
                </a:solidFill>
              </a:rPr>
              <a:t>Relationships?</a:t>
            </a:r>
          </a:p>
          <a:p>
            <a:endParaRPr lang="en-GB" sz="3200" dirty="0">
              <a:solidFill>
                <a:schemeClr val="bg1"/>
              </a:solidFill>
            </a:endParaRPr>
          </a:p>
          <a:p>
            <a:r>
              <a:rPr lang="en-GB" sz="3200" dirty="0">
                <a:solidFill>
                  <a:schemeClr val="bg1"/>
                </a:solidFill>
              </a:rPr>
              <a:t>Discuss the scenario – how would you respond if…</a:t>
            </a:r>
          </a:p>
        </p:txBody>
      </p:sp>
      <p:sp>
        <p:nvSpPr>
          <p:cNvPr id="2" name="TextBox 1">
            <a:extLst>
              <a:ext uri="{FF2B5EF4-FFF2-40B4-BE49-F238E27FC236}">
                <a16:creationId xmlns:a16="http://schemas.microsoft.com/office/drawing/2014/main" id="{B004F322-46C2-4AB6-81B8-36F3CCE8C69E}"/>
              </a:ext>
            </a:extLst>
          </p:cNvPr>
          <p:cNvSpPr txBox="1"/>
          <p:nvPr/>
        </p:nvSpPr>
        <p:spPr>
          <a:xfrm>
            <a:off x="810883" y="3019245"/>
            <a:ext cx="9799608" cy="1754326"/>
          </a:xfrm>
          <a:prstGeom prst="rect">
            <a:avLst/>
          </a:prstGeom>
          <a:noFill/>
          <a:ln w="19050">
            <a:solidFill>
              <a:schemeClr val="bg1"/>
            </a:solidFill>
          </a:ln>
        </p:spPr>
        <p:txBody>
          <a:bodyPr wrap="square" rtlCol="0">
            <a:spAutoFit/>
          </a:bodyPr>
          <a:lstStyle/>
          <a:p>
            <a:r>
              <a:rPr lang="en-GB" sz="3600" dirty="0">
                <a:solidFill>
                  <a:schemeClr val="bg1"/>
                </a:solidFill>
              </a:rPr>
              <a:t>A young leader tells you that she slept with one of the other Explorers in their Unit without using protection.</a:t>
            </a:r>
          </a:p>
        </p:txBody>
      </p:sp>
    </p:spTree>
    <p:extLst>
      <p:ext uri="{BB962C8B-B14F-4D97-AF65-F5344CB8AC3E}">
        <p14:creationId xmlns:p14="http://schemas.microsoft.com/office/powerpoint/2010/main" val="478424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dirty="0">
                <a:solidFill>
                  <a:schemeClr val="bg1"/>
                </a:solidFill>
              </a:rPr>
              <a:t>Relationships?</a:t>
            </a:r>
          </a:p>
          <a:p>
            <a:endParaRPr lang="en-GB" sz="3200" dirty="0">
              <a:solidFill>
                <a:schemeClr val="bg1"/>
              </a:solidFill>
            </a:endParaRPr>
          </a:p>
          <a:p>
            <a:r>
              <a:rPr lang="en-GB" sz="3200" dirty="0">
                <a:solidFill>
                  <a:schemeClr val="bg1"/>
                </a:solidFill>
              </a:rPr>
              <a:t>Discuss the scenario – how would you respond if…</a:t>
            </a:r>
          </a:p>
        </p:txBody>
      </p:sp>
      <p:sp>
        <p:nvSpPr>
          <p:cNvPr id="2" name="TextBox 1">
            <a:extLst>
              <a:ext uri="{FF2B5EF4-FFF2-40B4-BE49-F238E27FC236}">
                <a16:creationId xmlns:a16="http://schemas.microsoft.com/office/drawing/2014/main" id="{B004F322-46C2-4AB6-81B8-36F3CCE8C69E}"/>
              </a:ext>
            </a:extLst>
          </p:cNvPr>
          <p:cNvSpPr txBox="1"/>
          <p:nvPr/>
        </p:nvSpPr>
        <p:spPr>
          <a:xfrm>
            <a:off x="810883" y="3019245"/>
            <a:ext cx="9799608" cy="1200329"/>
          </a:xfrm>
          <a:prstGeom prst="rect">
            <a:avLst/>
          </a:prstGeom>
          <a:noFill/>
          <a:ln w="19050">
            <a:solidFill>
              <a:schemeClr val="bg1"/>
            </a:solidFill>
          </a:ln>
        </p:spPr>
        <p:txBody>
          <a:bodyPr wrap="square" rtlCol="0">
            <a:spAutoFit/>
          </a:bodyPr>
          <a:lstStyle/>
          <a:p>
            <a:r>
              <a:rPr lang="en-GB" sz="3600" dirty="0">
                <a:solidFill>
                  <a:schemeClr val="bg1"/>
                </a:solidFill>
              </a:rPr>
              <a:t>One of your Explorers asks you for contraception.</a:t>
            </a:r>
          </a:p>
        </p:txBody>
      </p:sp>
    </p:spTree>
    <p:extLst>
      <p:ext uri="{BB962C8B-B14F-4D97-AF65-F5344CB8AC3E}">
        <p14:creationId xmlns:p14="http://schemas.microsoft.com/office/powerpoint/2010/main" val="815504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dirty="0">
                <a:solidFill>
                  <a:schemeClr val="bg1"/>
                </a:solidFill>
              </a:rPr>
              <a:t>Relationships?</a:t>
            </a:r>
          </a:p>
          <a:p>
            <a:endParaRPr lang="en-GB" sz="3200" dirty="0">
              <a:solidFill>
                <a:schemeClr val="bg1"/>
              </a:solidFill>
            </a:endParaRPr>
          </a:p>
          <a:p>
            <a:r>
              <a:rPr lang="en-GB" sz="3200" dirty="0">
                <a:solidFill>
                  <a:schemeClr val="bg1"/>
                </a:solidFill>
              </a:rPr>
              <a:t>Discuss the scenario – how would you respond if…</a:t>
            </a:r>
          </a:p>
        </p:txBody>
      </p:sp>
      <p:sp>
        <p:nvSpPr>
          <p:cNvPr id="2" name="TextBox 1">
            <a:extLst>
              <a:ext uri="{FF2B5EF4-FFF2-40B4-BE49-F238E27FC236}">
                <a16:creationId xmlns:a16="http://schemas.microsoft.com/office/drawing/2014/main" id="{B004F322-46C2-4AB6-81B8-36F3CCE8C69E}"/>
              </a:ext>
            </a:extLst>
          </p:cNvPr>
          <p:cNvSpPr txBox="1"/>
          <p:nvPr/>
        </p:nvSpPr>
        <p:spPr>
          <a:xfrm>
            <a:off x="810883" y="3019245"/>
            <a:ext cx="9799608" cy="1200329"/>
          </a:xfrm>
          <a:prstGeom prst="rect">
            <a:avLst/>
          </a:prstGeom>
          <a:noFill/>
          <a:ln w="19050">
            <a:solidFill>
              <a:schemeClr val="bg1"/>
            </a:solidFill>
          </a:ln>
        </p:spPr>
        <p:txBody>
          <a:bodyPr wrap="square" rtlCol="0">
            <a:spAutoFit/>
          </a:bodyPr>
          <a:lstStyle/>
          <a:p>
            <a:r>
              <a:rPr lang="en-GB" sz="3600" dirty="0">
                <a:solidFill>
                  <a:schemeClr val="bg1"/>
                </a:solidFill>
              </a:rPr>
              <a:t>One of your Cubs tells you they think they might be gay.</a:t>
            </a:r>
          </a:p>
        </p:txBody>
      </p:sp>
    </p:spTree>
    <p:extLst>
      <p:ext uri="{BB962C8B-B14F-4D97-AF65-F5344CB8AC3E}">
        <p14:creationId xmlns:p14="http://schemas.microsoft.com/office/powerpoint/2010/main" val="2921874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dirty="0">
                <a:solidFill>
                  <a:schemeClr val="bg1"/>
                </a:solidFill>
              </a:rPr>
              <a:t>Relationships?</a:t>
            </a:r>
          </a:p>
          <a:p>
            <a:endParaRPr lang="en-GB" sz="3200" dirty="0">
              <a:solidFill>
                <a:schemeClr val="bg1"/>
              </a:solidFill>
            </a:endParaRPr>
          </a:p>
          <a:p>
            <a:r>
              <a:rPr lang="en-GB" sz="3200" dirty="0">
                <a:solidFill>
                  <a:schemeClr val="bg1"/>
                </a:solidFill>
              </a:rPr>
              <a:t>Discuss the scenario – how would you respond if…</a:t>
            </a:r>
          </a:p>
        </p:txBody>
      </p:sp>
      <p:sp>
        <p:nvSpPr>
          <p:cNvPr id="2" name="TextBox 1">
            <a:extLst>
              <a:ext uri="{FF2B5EF4-FFF2-40B4-BE49-F238E27FC236}">
                <a16:creationId xmlns:a16="http://schemas.microsoft.com/office/drawing/2014/main" id="{B004F322-46C2-4AB6-81B8-36F3CCE8C69E}"/>
              </a:ext>
            </a:extLst>
          </p:cNvPr>
          <p:cNvSpPr txBox="1"/>
          <p:nvPr/>
        </p:nvSpPr>
        <p:spPr>
          <a:xfrm>
            <a:off x="810883" y="3019245"/>
            <a:ext cx="9799608" cy="1200329"/>
          </a:xfrm>
          <a:prstGeom prst="rect">
            <a:avLst/>
          </a:prstGeom>
          <a:noFill/>
          <a:ln w="19050">
            <a:solidFill>
              <a:schemeClr val="bg1"/>
            </a:solidFill>
          </a:ln>
        </p:spPr>
        <p:txBody>
          <a:bodyPr wrap="square" rtlCol="0">
            <a:spAutoFit/>
          </a:bodyPr>
          <a:lstStyle/>
          <a:p>
            <a:r>
              <a:rPr lang="en-GB" sz="3600" dirty="0">
                <a:solidFill>
                  <a:schemeClr val="bg1"/>
                </a:solidFill>
              </a:rPr>
              <a:t>You become aware that one of your Scouts is sexting someone.</a:t>
            </a:r>
          </a:p>
        </p:txBody>
      </p:sp>
    </p:spTree>
    <p:extLst>
      <p:ext uri="{BB962C8B-B14F-4D97-AF65-F5344CB8AC3E}">
        <p14:creationId xmlns:p14="http://schemas.microsoft.com/office/powerpoint/2010/main" val="3051530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ubtitle 18">
            <a:extLst>
              <a:ext uri="{FF2B5EF4-FFF2-40B4-BE49-F238E27FC236}">
                <a16:creationId xmlns:a16="http://schemas.microsoft.com/office/drawing/2014/main" id="{536D6F60-12C0-4B46-BEB3-F3EC40D6AEA2}"/>
              </a:ext>
            </a:extLst>
          </p:cNvPr>
          <p:cNvSpPr>
            <a:spLocks noGrp="1"/>
          </p:cNvSpPr>
          <p:nvPr>
            <p:ph type="subTitle" idx="4"/>
          </p:nvPr>
        </p:nvSpPr>
        <p:spPr/>
        <p:txBody>
          <a:bodyPr/>
          <a:lstStyle/>
          <a:p>
            <a:r>
              <a:rPr lang="en-GB" dirty="0"/>
              <a:t>Supporting Young People</a:t>
            </a:r>
          </a:p>
        </p:txBody>
      </p:sp>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325235" y="2557607"/>
            <a:ext cx="11541525" cy="3814506"/>
          </a:xfrm>
        </p:spPr>
        <p:txBody>
          <a:bodyPr/>
          <a:lstStyle/>
          <a:p>
            <a:pPr marL="18000" lvl="1" indent="0">
              <a:buNone/>
            </a:pPr>
            <a:r>
              <a:rPr lang="en-GB" dirty="0"/>
              <a:t>Objectives</a:t>
            </a:r>
          </a:p>
          <a:p>
            <a:endParaRPr lang="en-GB" dirty="0"/>
          </a:p>
          <a:p>
            <a:pPr marL="532350" indent="-514350">
              <a:buAutoNum type="arabicParenR"/>
            </a:pPr>
            <a:r>
              <a:rPr lang="en-GB" sz="2400" dirty="0"/>
              <a:t>List typical characteristics of young people in your section</a:t>
            </a:r>
          </a:p>
          <a:p>
            <a:pPr marL="532350" indent="-514350">
              <a:buAutoNum type="arabicParenR"/>
            </a:pPr>
            <a:r>
              <a:rPr lang="en-GB" sz="2400" dirty="0"/>
              <a:t>Recognise ways in which young people develop as they move through Scouting</a:t>
            </a:r>
          </a:p>
          <a:p>
            <a:pPr marL="532350" indent="-514350">
              <a:buAutoNum type="arabicParenR"/>
            </a:pPr>
            <a:r>
              <a:rPr lang="en-GB" sz="2400" dirty="0"/>
              <a:t>Outline how young people’s relationships with their peers and adults typically changes during their development</a:t>
            </a:r>
          </a:p>
          <a:p>
            <a:pPr marL="532350" indent="-514350">
              <a:buAutoNum type="arabicParenR"/>
            </a:pPr>
            <a:r>
              <a:rPr lang="en-GB" sz="2400" dirty="0"/>
              <a:t>Recognise the influences of culture and society in young people’s lives</a:t>
            </a:r>
          </a:p>
          <a:p>
            <a:pPr marL="532350" indent="-514350">
              <a:buAutoNum type="arabicParenR"/>
            </a:pPr>
            <a:r>
              <a:rPr lang="en-GB" sz="2400" dirty="0"/>
              <a:t>Create a supportive environment for young people, to promote physical and emotional wellbeing and facilitate development.</a:t>
            </a:r>
          </a:p>
          <a:p>
            <a:pPr marL="532350" indent="-514350">
              <a:buAutoNum type="arabicParenR"/>
            </a:pPr>
            <a:r>
              <a:rPr lang="en-GB" sz="2400" dirty="0"/>
              <a:t>Demonstrate good practice in communicating with young people in your section.</a:t>
            </a:r>
          </a:p>
          <a:p>
            <a:pPr marL="532350" indent="-514350">
              <a:buAutoNum type="arabicParenR"/>
            </a:pPr>
            <a:r>
              <a:rPr lang="en-GB" sz="2400" dirty="0"/>
              <a:t>Recognise issues that may affect young people and identify sources of support.</a:t>
            </a:r>
          </a:p>
        </p:txBody>
      </p:sp>
      <p:sp>
        <p:nvSpPr>
          <p:cNvPr id="5" name="Text Placeholder 3">
            <a:extLst>
              <a:ext uri="{FF2B5EF4-FFF2-40B4-BE49-F238E27FC236}">
                <a16:creationId xmlns:a16="http://schemas.microsoft.com/office/drawing/2014/main" id="{FB13AD6B-C34B-465E-9EA4-D4119CEF48D7}"/>
              </a:ext>
            </a:extLst>
          </p:cNvPr>
          <p:cNvSpPr txBox="1">
            <a:spLocks/>
          </p:cNvSpPr>
          <p:nvPr/>
        </p:nvSpPr>
        <p:spPr>
          <a:xfrm>
            <a:off x="325236" y="895948"/>
            <a:ext cx="11541525" cy="1396536"/>
          </a:xfrm>
          <a:prstGeom prst="rect">
            <a:avLst/>
          </a:prstGeom>
        </p:spPr>
        <p:txBody>
          <a:bodyPr vert="horz" lIns="0" tIns="0" rIns="0" bIns="0" rtlCol="0">
            <a:spAutoFit/>
          </a:bodyPr>
          <a:lstStyle>
            <a:lvl1pPr marL="18000" indent="0" eaLnBrk="1" hangingPunct="1">
              <a:lnSpc>
                <a:spcPts val="2700"/>
              </a:lnSpc>
              <a:buClr>
                <a:schemeClr val="bg1"/>
              </a:buClr>
              <a:buSzPct val="125000"/>
              <a:buFont typeface="Arial" panose="020B0604020202020204" pitchFamily="34" charset="0"/>
              <a:buNone/>
              <a:tabLst/>
              <a:defRPr sz="2550" b="0" i="0">
                <a:solidFill>
                  <a:schemeClr val="bg1"/>
                </a:solidFill>
                <a:latin typeface="Nunito Sans" charset="0"/>
                <a:ea typeface="Nunito Sans" charset="0"/>
                <a:cs typeface="Nunito Sans" charset="0"/>
              </a:defRPr>
            </a:lvl1pPr>
            <a:lvl2pPr marL="18000" indent="0" eaLnBrk="1" hangingPunct="1">
              <a:lnSpc>
                <a:spcPts val="2700"/>
              </a:lnSpc>
              <a:buClr>
                <a:schemeClr val="bg1"/>
              </a:buClr>
              <a:buSzPct val="125000"/>
              <a:buFont typeface="Arial" panose="020B0604020202020204" pitchFamily="34" charset="0"/>
              <a:buNone/>
              <a:tabLst/>
              <a:defRPr sz="2550" b="0" i="0">
                <a:solidFill>
                  <a:schemeClr val="bg1"/>
                </a:solidFill>
                <a:latin typeface="Nunito Sans Black" pitchFamily="2" charset="77"/>
                <a:ea typeface="+mn-ea"/>
                <a:cs typeface="+mn-cs"/>
              </a:defRPr>
            </a:lvl2pPr>
            <a:lvl3pPr marL="18000" indent="0" eaLnBrk="1" hangingPunct="1">
              <a:lnSpc>
                <a:spcPts val="2700"/>
              </a:lnSpc>
              <a:buClr>
                <a:schemeClr val="bg1"/>
              </a:buClr>
              <a:buSzPct val="125000"/>
              <a:buFont typeface="Arial" panose="020B0604020202020204" pitchFamily="34" charset="0"/>
              <a:buNone/>
              <a:tabLst/>
              <a:defRPr sz="2550">
                <a:solidFill>
                  <a:schemeClr val="bg1"/>
                </a:solidFill>
                <a:latin typeface="+mn-lt"/>
                <a:ea typeface="+mn-ea"/>
                <a:cs typeface="+mn-cs"/>
              </a:defRPr>
            </a:lvl3pPr>
            <a:lvl4pPr marL="18000" indent="0" eaLnBrk="1" hangingPunct="1">
              <a:lnSpc>
                <a:spcPts val="2700"/>
              </a:lnSpc>
              <a:buClr>
                <a:schemeClr val="bg1"/>
              </a:buClr>
              <a:buSzPct val="125000"/>
              <a:buFont typeface="Arial" panose="020B0604020202020204" pitchFamily="34" charset="0"/>
              <a:buNone/>
              <a:tabLst/>
              <a:defRPr sz="2550" b="0" i="0">
                <a:solidFill>
                  <a:schemeClr val="bg1"/>
                </a:solidFill>
                <a:latin typeface="Nunito Sans Black" pitchFamily="2" charset="77"/>
                <a:ea typeface="+mn-ea"/>
                <a:cs typeface="+mn-cs"/>
              </a:defRPr>
            </a:lvl4pPr>
            <a:lvl5pPr marL="18000" indent="0" eaLnBrk="1" hangingPunct="1">
              <a:lnSpc>
                <a:spcPts val="2700"/>
              </a:lnSpc>
              <a:spcBef>
                <a:spcPts val="1950"/>
              </a:spcBef>
              <a:buClr>
                <a:schemeClr val="bg1"/>
              </a:buClr>
              <a:buSzPct val="125000"/>
              <a:buFont typeface="Arial" panose="020B0604020202020204" pitchFamily="34" charset="0"/>
              <a:buNone/>
              <a:tabLst/>
              <a:defRPr sz="2550" b="0" i="0">
                <a:solidFill>
                  <a:schemeClr val="bg1"/>
                </a:solidFill>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lvl="1" defTabSz="914400"/>
            <a:r>
              <a:rPr lang="en-GB" kern="0" dirty="0"/>
              <a:t>Aim</a:t>
            </a:r>
          </a:p>
          <a:p>
            <a:pPr defTabSz="914400"/>
            <a:endParaRPr lang="en-GB" kern="0" dirty="0"/>
          </a:p>
          <a:p>
            <a:pPr defTabSz="914400"/>
            <a:r>
              <a:rPr lang="en-GB" sz="2400" kern="0" dirty="0"/>
              <a:t>To enable adult volunteers working with young people to understand and meet their needs.</a:t>
            </a:r>
          </a:p>
        </p:txBody>
      </p:sp>
    </p:spTree>
    <p:extLst>
      <p:ext uri="{BB962C8B-B14F-4D97-AF65-F5344CB8AC3E}">
        <p14:creationId xmlns:p14="http://schemas.microsoft.com/office/powerpoint/2010/main" val="3844814093"/>
      </p:ext>
    </p:extLst>
  </p:cSld>
  <p:clrMapOvr>
    <a:masterClrMapping/>
  </p:clrMapOvr>
  <mc:AlternateContent xmlns:mc="http://schemas.openxmlformats.org/markup-compatibility/2006" xmlns:p14="http://schemas.microsoft.com/office/powerpoint/2010/main">
    <mc:Choice Requires="p14">
      <p:transition spd="slow" p14:dur="2000" advTm="92978"/>
    </mc:Choice>
    <mc:Fallback xmlns="">
      <p:transition spd="slow" advTm="9297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dirty="0">
                <a:solidFill>
                  <a:schemeClr val="bg1"/>
                </a:solidFill>
              </a:rPr>
              <a:t>Relationships?</a:t>
            </a:r>
          </a:p>
          <a:p>
            <a:endParaRPr lang="en-GB" sz="3200" dirty="0">
              <a:solidFill>
                <a:schemeClr val="bg1"/>
              </a:solidFill>
            </a:endParaRPr>
          </a:p>
          <a:p>
            <a:r>
              <a:rPr lang="en-GB" sz="3200" dirty="0">
                <a:solidFill>
                  <a:schemeClr val="bg1"/>
                </a:solidFill>
              </a:rPr>
              <a:t>Discuss the scenario – how would you respond if…</a:t>
            </a:r>
          </a:p>
        </p:txBody>
      </p:sp>
      <p:sp>
        <p:nvSpPr>
          <p:cNvPr id="2" name="TextBox 1">
            <a:extLst>
              <a:ext uri="{FF2B5EF4-FFF2-40B4-BE49-F238E27FC236}">
                <a16:creationId xmlns:a16="http://schemas.microsoft.com/office/drawing/2014/main" id="{B004F322-46C2-4AB6-81B8-36F3CCE8C69E}"/>
              </a:ext>
            </a:extLst>
          </p:cNvPr>
          <p:cNvSpPr txBox="1"/>
          <p:nvPr/>
        </p:nvSpPr>
        <p:spPr>
          <a:xfrm>
            <a:off x="810883" y="3019245"/>
            <a:ext cx="9799608" cy="1200329"/>
          </a:xfrm>
          <a:prstGeom prst="rect">
            <a:avLst/>
          </a:prstGeom>
          <a:noFill/>
          <a:ln w="19050">
            <a:solidFill>
              <a:schemeClr val="bg1"/>
            </a:solidFill>
          </a:ln>
        </p:spPr>
        <p:txBody>
          <a:bodyPr wrap="square" rtlCol="0">
            <a:spAutoFit/>
          </a:bodyPr>
          <a:lstStyle/>
          <a:p>
            <a:r>
              <a:rPr lang="en-GB" sz="3600" dirty="0">
                <a:solidFill>
                  <a:schemeClr val="bg1"/>
                </a:solidFill>
              </a:rPr>
              <a:t>You suspect one of your Explorers might be in an abusive relationship.</a:t>
            </a:r>
          </a:p>
        </p:txBody>
      </p:sp>
    </p:spTree>
    <p:extLst>
      <p:ext uri="{BB962C8B-B14F-4D97-AF65-F5344CB8AC3E}">
        <p14:creationId xmlns:p14="http://schemas.microsoft.com/office/powerpoint/2010/main" val="3918147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582024"/>
          </a:xfrm>
        </p:spPr>
        <p:txBody>
          <a:bodyPr/>
          <a:lstStyle/>
          <a:p>
            <a:pPr marL="18000" lvl="1" indent="0">
              <a:buNone/>
            </a:pPr>
            <a:r>
              <a:rPr lang="en-GB" sz="3600" dirty="0"/>
              <a:t>KEY MESSAGE EIGHT</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Young people will be developing their understanding of, and exploring, their sexuality and relationships.</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2427353651"/>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751027"/>
          </a:xfrm>
        </p:spPr>
        <p:txBody>
          <a:bodyPr/>
          <a:lstStyle/>
          <a:p>
            <a:pPr marL="18000" lvl="1" indent="0">
              <a:buNone/>
            </a:pPr>
            <a:r>
              <a:rPr lang="en-GB" sz="3600" dirty="0"/>
              <a:t>KEY MESSAGE NINE</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Technology, media and social media have a big influence and part in young people’s lives.</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3933415105"/>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90113" y="448574"/>
            <a:ext cx="9627080" cy="2062103"/>
          </a:xfrm>
          <a:prstGeom prst="rect">
            <a:avLst/>
          </a:prstGeom>
          <a:noFill/>
        </p:spPr>
        <p:txBody>
          <a:bodyPr wrap="square" rtlCol="0">
            <a:spAutoFit/>
          </a:bodyPr>
          <a:lstStyle/>
          <a:p>
            <a:r>
              <a:rPr lang="en-GB" sz="3200" dirty="0">
                <a:solidFill>
                  <a:schemeClr val="bg1"/>
                </a:solidFill>
              </a:rPr>
              <a:t>Discuss:</a:t>
            </a:r>
          </a:p>
          <a:p>
            <a:endParaRPr lang="en-GB" sz="3200" dirty="0">
              <a:solidFill>
                <a:schemeClr val="bg1"/>
              </a:solidFill>
            </a:endParaRPr>
          </a:p>
          <a:p>
            <a:r>
              <a:rPr lang="en-GB" sz="3200" dirty="0">
                <a:solidFill>
                  <a:schemeClr val="bg1"/>
                </a:solidFill>
              </a:rPr>
              <a:t>What are the opportunities of social media?</a:t>
            </a:r>
          </a:p>
          <a:p>
            <a:r>
              <a:rPr lang="en-GB" sz="3200" dirty="0">
                <a:solidFill>
                  <a:schemeClr val="bg1"/>
                </a:solidFill>
              </a:rPr>
              <a:t>What are the risks?</a:t>
            </a:r>
          </a:p>
        </p:txBody>
      </p:sp>
      <p:sp>
        <p:nvSpPr>
          <p:cNvPr id="2" name="TextBox 1">
            <a:extLst>
              <a:ext uri="{FF2B5EF4-FFF2-40B4-BE49-F238E27FC236}">
                <a16:creationId xmlns:a16="http://schemas.microsoft.com/office/drawing/2014/main" id="{B004F322-46C2-4AB6-81B8-36F3CCE8C69E}"/>
              </a:ext>
            </a:extLst>
          </p:cNvPr>
          <p:cNvSpPr txBox="1"/>
          <p:nvPr/>
        </p:nvSpPr>
        <p:spPr>
          <a:xfrm>
            <a:off x="379562" y="2546831"/>
            <a:ext cx="5572663" cy="3108543"/>
          </a:xfrm>
          <a:prstGeom prst="rect">
            <a:avLst/>
          </a:prstGeom>
          <a:noFill/>
          <a:ln w="19050">
            <a:solidFill>
              <a:schemeClr val="bg1"/>
            </a:solidFill>
          </a:ln>
        </p:spPr>
        <p:txBody>
          <a:bodyPr wrap="square" rtlCol="0">
            <a:spAutoFit/>
          </a:bodyPr>
          <a:lstStyle/>
          <a:p>
            <a:r>
              <a:rPr lang="en-GB" sz="3600" u="sng" dirty="0">
                <a:solidFill>
                  <a:schemeClr val="bg1"/>
                </a:solidFill>
              </a:rPr>
              <a:t>Opportunities</a:t>
            </a:r>
            <a:endParaRPr lang="en-GB" sz="3600" dirty="0">
              <a:solidFill>
                <a:schemeClr val="bg1"/>
              </a:solidFill>
            </a:endParaRPr>
          </a:p>
          <a:p>
            <a:pPr marL="571500" indent="-571500">
              <a:buFont typeface="Arial" panose="020B0604020202020204" pitchFamily="34" charset="0"/>
              <a:buChar char="•"/>
            </a:pPr>
            <a:r>
              <a:rPr lang="en-GB" sz="3200" dirty="0">
                <a:solidFill>
                  <a:schemeClr val="bg1"/>
                </a:solidFill>
              </a:rPr>
              <a:t>Access to information and learning opportunities</a:t>
            </a:r>
          </a:p>
          <a:p>
            <a:pPr marL="571500" indent="-571500">
              <a:buFont typeface="Arial" panose="020B0604020202020204" pitchFamily="34" charset="0"/>
              <a:buChar char="•"/>
            </a:pPr>
            <a:r>
              <a:rPr lang="en-GB" sz="3200" dirty="0">
                <a:solidFill>
                  <a:schemeClr val="bg1"/>
                </a:solidFill>
              </a:rPr>
              <a:t>Sources of support</a:t>
            </a:r>
          </a:p>
          <a:p>
            <a:pPr marL="571500" indent="-571500">
              <a:buFont typeface="Arial" panose="020B0604020202020204" pitchFamily="34" charset="0"/>
              <a:buChar char="•"/>
            </a:pPr>
            <a:r>
              <a:rPr lang="en-GB" sz="3200" dirty="0">
                <a:solidFill>
                  <a:schemeClr val="bg1"/>
                </a:solidFill>
              </a:rPr>
              <a:t>Connecting with people with shared interests</a:t>
            </a:r>
          </a:p>
        </p:txBody>
      </p:sp>
      <p:sp>
        <p:nvSpPr>
          <p:cNvPr id="3" name="TextBox 2">
            <a:extLst>
              <a:ext uri="{FF2B5EF4-FFF2-40B4-BE49-F238E27FC236}">
                <a16:creationId xmlns:a16="http://schemas.microsoft.com/office/drawing/2014/main" id="{3777942B-E596-489E-A8D8-278FA592780E}"/>
              </a:ext>
            </a:extLst>
          </p:cNvPr>
          <p:cNvSpPr txBox="1"/>
          <p:nvPr/>
        </p:nvSpPr>
        <p:spPr>
          <a:xfrm>
            <a:off x="6239775" y="2510677"/>
            <a:ext cx="5572663" cy="4093428"/>
          </a:xfrm>
          <a:prstGeom prst="rect">
            <a:avLst/>
          </a:prstGeom>
          <a:noFill/>
          <a:ln w="19050">
            <a:solidFill>
              <a:schemeClr val="bg1"/>
            </a:solidFill>
          </a:ln>
        </p:spPr>
        <p:txBody>
          <a:bodyPr wrap="square" rtlCol="0">
            <a:spAutoFit/>
          </a:bodyPr>
          <a:lstStyle/>
          <a:p>
            <a:r>
              <a:rPr lang="en-GB" sz="3600" u="sng" dirty="0">
                <a:solidFill>
                  <a:schemeClr val="bg1"/>
                </a:solidFill>
              </a:rPr>
              <a:t>Risks</a:t>
            </a:r>
            <a:endParaRPr lang="en-GB" sz="3600" dirty="0">
              <a:solidFill>
                <a:schemeClr val="bg1"/>
              </a:solidFill>
            </a:endParaRPr>
          </a:p>
          <a:p>
            <a:pPr marL="571500" indent="-571500">
              <a:buFont typeface="Arial" panose="020B0604020202020204" pitchFamily="34" charset="0"/>
              <a:buChar char="•"/>
            </a:pPr>
            <a:r>
              <a:rPr lang="en-GB" sz="3200" dirty="0">
                <a:solidFill>
                  <a:schemeClr val="bg1"/>
                </a:solidFill>
              </a:rPr>
              <a:t>Airbrushing of life – how people portray their lives on social media</a:t>
            </a:r>
          </a:p>
          <a:p>
            <a:pPr marL="571500" indent="-571500">
              <a:buFont typeface="Arial" panose="020B0604020202020204" pitchFamily="34" charset="0"/>
              <a:buChar char="•"/>
            </a:pPr>
            <a:r>
              <a:rPr lang="en-GB" sz="3200" dirty="0">
                <a:solidFill>
                  <a:schemeClr val="bg1"/>
                </a:solidFill>
              </a:rPr>
              <a:t>Meaning of friendship – is a social media friend a real friend?</a:t>
            </a:r>
          </a:p>
          <a:p>
            <a:pPr marL="571500" indent="-571500">
              <a:buFont typeface="Arial" panose="020B0604020202020204" pitchFamily="34" charset="0"/>
              <a:buChar char="•"/>
            </a:pPr>
            <a:r>
              <a:rPr lang="en-GB" sz="3200" dirty="0">
                <a:solidFill>
                  <a:schemeClr val="bg1"/>
                </a:solidFill>
              </a:rPr>
              <a:t>Cyber-bullying 24/7</a:t>
            </a:r>
          </a:p>
        </p:txBody>
      </p:sp>
    </p:spTree>
    <p:extLst>
      <p:ext uri="{BB962C8B-B14F-4D97-AF65-F5344CB8AC3E}">
        <p14:creationId xmlns:p14="http://schemas.microsoft.com/office/powerpoint/2010/main" val="103374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4524315"/>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1 – How many hours per week do 8-11 year olds spend going online at home or elsewhere outside of school?</a:t>
            </a:r>
          </a:p>
          <a:p>
            <a:endParaRPr lang="en-GB" sz="3200" dirty="0">
              <a:solidFill>
                <a:schemeClr val="bg1"/>
              </a:solidFill>
            </a:endParaRPr>
          </a:p>
          <a:p>
            <a:pPr marL="514350" indent="-514350">
              <a:buAutoNum type="alphaLcPeriod"/>
            </a:pPr>
            <a:r>
              <a:rPr lang="en-GB" sz="3200" dirty="0">
                <a:solidFill>
                  <a:schemeClr val="bg1"/>
                </a:solidFill>
              </a:rPr>
              <a:t>10.5 hours</a:t>
            </a:r>
          </a:p>
          <a:p>
            <a:pPr marL="514350" indent="-514350">
              <a:buAutoNum type="alphaLcPeriod"/>
            </a:pPr>
            <a:r>
              <a:rPr lang="en-GB" sz="3200" dirty="0">
                <a:solidFill>
                  <a:schemeClr val="bg1"/>
                </a:solidFill>
              </a:rPr>
              <a:t>2.5 hours</a:t>
            </a:r>
          </a:p>
          <a:p>
            <a:pPr marL="514350" indent="-514350">
              <a:buAutoNum type="alphaLcPeriod"/>
            </a:pPr>
            <a:r>
              <a:rPr lang="en-GB" sz="3200" dirty="0">
                <a:solidFill>
                  <a:schemeClr val="bg1"/>
                </a:solidFill>
              </a:rPr>
              <a:t>15 hours</a:t>
            </a:r>
          </a:p>
        </p:txBody>
      </p:sp>
      <p:sp>
        <p:nvSpPr>
          <p:cNvPr id="2" name="Rectangle 1">
            <a:extLst>
              <a:ext uri="{FF2B5EF4-FFF2-40B4-BE49-F238E27FC236}">
                <a16:creationId xmlns:a16="http://schemas.microsoft.com/office/drawing/2014/main" id="{9CCA4AC5-3A0B-4C6F-B457-837851C88BDC}"/>
              </a:ext>
            </a:extLst>
          </p:cNvPr>
          <p:cNvSpPr/>
          <p:nvPr/>
        </p:nvSpPr>
        <p:spPr>
          <a:xfrm>
            <a:off x="1173192" y="3571336"/>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1570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4524315"/>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2 – How many hours per week do 12-15 year olds spend going online at home or elsewhere outside of school?</a:t>
            </a:r>
          </a:p>
          <a:p>
            <a:endParaRPr lang="en-GB" sz="3200" dirty="0">
              <a:solidFill>
                <a:schemeClr val="bg1"/>
              </a:solidFill>
            </a:endParaRPr>
          </a:p>
          <a:p>
            <a:pPr marL="514350" indent="-514350">
              <a:buAutoNum type="alphaLcPeriod"/>
            </a:pPr>
            <a:r>
              <a:rPr lang="en-GB" sz="3200" dirty="0">
                <a:solidFill>
                  <a:schemeClr val="bg1"/>
                </a:solidFill>
              </a:rPr>
              <a:t>8 hours</a:t>
            </a:r>
          </a:p>
          <a:p>
            <a:pPr marL="514350" indent="-514350">
              <a:buAutoNum type="alphaLcPeriod"/>
            </a:pPr>
            <a:r>
              <a:rPr lang="en-GB" sz="3200" dirty="0">
                <a:solidFill>
                  <a:schemeClr val="bg1"/>
                </a:solidFill>
              </a:rPr>
              <a:t>12 hours</a:t>
            </a:r>
          </a:p>
          <a:p>
            <a:pPr marL="514350" indent="-514350">
              <a:buAutoNum type="alphaLcPeriod"/>
            </a:pPr>
            <a:r>
              <a:rPr lang="en-GB" sz="3200" dirty="0">
                <a:solidFill>
                  <a:schemeClr val="bg1"/>
                </a:solidFill>
              </a:rPr>
              <a:t>17 hours</a:t>
            </a:r>
          </a:p>
        </p:txBody>
      </p:sp>
      <p:sp>
        <p:nvSpPr>
          <p:cNvPr id="2" name="Rectangle 1">
            <a:extLst>
              <a:ext uri="{FF2B5EF4-FFF2-40B4-BE49-F238E27FC236}">
                <a16:creationId xmlns:a16="http://schemas.microsoft.com/office/drawing/2014/main" id="{9CCA4AC5-3A0B-4C6F-B457-837851C88BDC}"/>
              </a:ext>
            </a:extLst>
          </p:cNvPr>
          <p:cNvSpPr/>
          <p:nvPr/>
        </p:nvSpPr>
        <p:spPr>
          <a:xfrm>
            <a:off x="1205849" y="4646625"/>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5483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4524315"/>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3 – How many 15-18 years olds in the UK have met someone in person they originally met through social media</a:t>
            </a:r>
          </a:p>
          <a:p>
            <a:endParaRPr lang="en-GB" sz="3200" dirty="0">
              <a:solidFill>
                <a:schemeClr val="bg1"/>
              </a:solidFill>
            </a:endParaRPr>
          </a:p>
          <a:p>
            <a:pPr marL="514350" indent="-514350">
              <a:buAutoNum type="alphaLcPeriod"/>
            </a:pPr>
            <a:r>
              <a:rPr lang="en-GB" sz="3200" dirty="0">
                <a:solidFill>
                  <a:schemeClr val="bg1"/>
                </a:solidFill>
              </a:rPr>
              <a:t>A third</a:t>
            </a:r>
          </a:p>
          <a:p>
            <a:pPr marL="514350" indent="-514350">
              <a:buAutoNum type="alphaLcPeriod"/>
            </a:pPr>
            <a:r>
              <a:rPr lang="en-GB" sz="3200" dirty="0">
                <a:solidFill>
                  <a:schemeClr val="bg1"/>
                </a:solidFill>
              </a:rPr>
              <a:t>5%</a:t>
            </a:r>
          </a:p>
          <a:p>
            <a:pPr marL="514350" indent="-514350">
              <a:buAutoNum type="alphaLcPeriod"/>
            </a:pPr>
            <a:r>
              <a:rPr lang="en-GB" sz="3200" dirty="0">
                <a:solidFill>
                  <a:schemeClr val="bg1"/>
                </a:solidFill>
              </a:rPr>
              <a:t>A half</a:t>
            </a:r>
          </a:p>
        </p:txBody>
      </p:sp>
      <p:sp>
        <p:nvSpPr>
          <p:cNvPr id="2" name="Rectangle 1">
            <a:extLst>
              <a:ext uri="{FF2B5EF4-FFF2-40B4-BE49-F238E27FC236}">
                <a16:creationId xmlns:a16="http://schemas.microsoft.com/office/drawing/2014/main" id="{9CCA4AC5-3A0B-4C6F-B457-837851C88BDC}"/>
              </a:ext>
            </a:extLst>
          </p:cNvPr>
          <p:cNvSpPr/>
          <p:nvPr/>
        </p:nvSpPr>
        <p:spPr>
          <a:xfrm>
            <a:off x="1238506" y="3601597"/>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8965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4031873"/>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4 – What age are Moshi Monsters and Club Penguins particularly designed for?</a:t>
            </a:r>
          </a:p>
          <a:p>
            <a:endParaRPr lang="en-GB" sz="3200" dirty="0">
              <a:solidFill>
                <a:schemeClr val="bg1"/>
              </a:solidFill>
            </a:endParaRPr>
          </a:p>
          <a:p>
            <a:pPr marL="514350" indent="-514350">
              <a:buAutoNum type="alphaLcPeriod"/>
            </a:pPr>
            <a:r>
              <a:rPr lang="en-GB" sz="3200" dirty="0">
                <a:solidFill>
                  <a:schemeClr val="bg1"/>
                </a:solidFill>
              </a:rPr>
              <a:t>8 – 12 years</a:t>
            </a:r>
          </a:p>
          <a:p>
            <a:pPr marL="514350" indent="-514350">
              <a:buAutoNum type="alphaLcPeriod"/>
            </a:pPr>
            <a:r>
              <a:rPr lang="en-GB" sz="3200" dirty="0">
                <a:solidFill>
                  <a:schemeClr val="bg1"/>
                </a:solidFill>
              </a:rPr>
              <a:t>10 – 16 years</a:t>
            </a:r>
          </a:p>
          <a:p>
            <a:pPr marL="514350" indent="-514350">
              <a:buAutoNum type="alphaLcPeriod"/>
            </a:pPr>
            <a:r>
              <a:rPr lang="en-GB" sz="3200" dirty="0">
                <a:solidFill>
                  <a:schemeClr val="bg1"/>
                </a:solidFill>
              </a:rPr>
              <a:t>6 – 14 years</a:t>
            </a:r>
          </a:p>
        </p:txBody>
      </p:sp>
      <p:sp>
        <p:nvSpPr>
          <p:cNvPr id="2" name="Rectangle 1">
            <a:extLst>
              <a:ext uri="{FF2B5EF4-FFF2-40B4-BE49-F238E27FC236}">
                <a16:creationId xmlns:a16="http://schemas.microsoft.com/office/drawing/2014/main" id="{9CCA4AC5-3A0B-4C6F-B457-837851C88BDC}"/>
              </a:ext>
            </a:extLst>
          </p:cNvPr>
          <p:cNvSpPr/>
          <p:nvPr/>
        </p:nvSpPr>
        <p:spPr>
          <a:xfrm>
            <a:off x="1271163" y="4026140"/>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D993CCF-5FF5-41AA-BC11-FB8FF1089AF5}"/>
              </a:ext>
            </a:extLst>
          </p:cNvPr>
          <p:cNvSpPr txBox="1"/>
          <p:nvPr/>
        </p:nvSpPr>
        <p:spPr>
          <a:xfrm>
            <a:off x="832757" y="5078186"/>
            <a:ext cx="9111343" cy="461665"/>
          </a:xfrm>
          <a:prstGeom prst="rect">
            <a:avLst/>
          </a:prstGeom>
          <a:noFill/>
        </p:spPr>
        <p:txBody>
          <a:bodyPr wrap="square" rtlCol="0">
            <a:spAutoFit/>
          </a:bodyPr>
          <a:lstStyle/>
          <a:p>
            <a:r>
              <a:rPr lang="en-GB" sz="2400" dirty="0">
                <a:solidFill>
                  <a:schemeClr val="bg1"/>
                </a:solidFill>
              </a:rPr>
              <a:t>These are multiplayer online games and contain virtual elements.</a:t>
            </a:r>
          </a:p>
        </p:txBody>
      </p:sp>
    </p:spTree>
    <p:extLst>
      <p:ext uri="{BB962C8B-B14F-4D97-AF65-F5344CB8AC3E}">
        <p14:creationId xmlns:p14="http://schemas.microsoft.com/office/powerpoint/2010/main" val="304159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4031873"/>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5 – What percentage of 15-18 year olds in the UK feel happier online than in real life?</a:t>
            </a:r>
          </a:p>
          <a:p>
            <a:endParaRPr lang="en-GB" sz="3200" dirty="0">
              <a:solidFill>
                <a:schemeClr val="bg1"/>
              </a:solidFill>
            </a:endParaRPr>
          </a:p>
          <a:p>
            <a:pPr marL="514350" indent="-514350">
              <a:buAutoNum type="alphaLcPeriod"/>
            </a:pPr>
            <a:r>
              <a:rPr lang="en-GB" sz="3200" dirty="0">
                <a:solidFill>
                  <a:schemeClr val="bg1"/>
                </a:solidFill>
              </a:rPr>
              <a:t>10%</a:t>
            </a:r>
          </a:p>
          <a:p>
            <a:pPr marL="514350" indent="-514350">
              <a:buAutoNum type="alphaLcPeriod"/>
            </a:pPr>
            <a:r>
              <a:rPr lang="en-GB" sz="3200" dirty="0">
                <a:solidFill>
                  <a:schemeClr val="bg1"/>
                </a:solidFill>
              </a:rPr>
              <a:t>25%</a:t>
            </a:r>
          </a:p>
          <a:p>
            <a:pPr marL="514350" indent="-514350">
              <a:buAutoNum type="alphaLcPeriod"/>
            </a:pPr>
            <a:r>
              <a:rPr lang="en-GB" sz="3200" dirty="0">
                <a:solidFill>
                  <a:schemeClr val="bg1"/>
                </a:solidFill>
              </a:rPr>
              <a:t>5%</a:t>
            </a:r>
          </a:p>
        </p:txBody>
      </p:sp>
      <p:sp>
        <p:nvSpPr>
          <p:cNvPr id="2" name="Rectangle 1">
            <a:extLst>
              <a:ext uri="{FF2B5EF4-FFF2-40B4-BE49-F238E27FC236}">
                <a16:creationId xmlns:a16="http://schemas.microsoft.com/office/drawing/2014/main" id="{9CCA4AC5-3A0B-4C6F-B457-837851C88BDC}"/>
              </a:ext>
            </a:extLst>
          </p:cNvPr>
          <p:cNvSpPr/>
          <p:nvPr/>
        </p:nvSpPr>
        <p:spPr>
          <a:xfrm>
            <a:off x="1238506" y="3601597"/>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599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4524315"/>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6 – How many parents of 5-15 years olds who go online are concerned about their child giving out details to inappropriate people.</a:t>
            </a:r>
          </a:p>
          <a:p>
            <a:endParaRPr lang="en-GB" sz="3200" dirty="0">
              <a:solidFill>
                <a:schemeClr val="bg1"/>
              </a:solidFill>
            </a:endParaRPr>
          </a:p>
          <a:p>
            <a:pPr marL="514350" indent="-514350">
              <a:buAutoNum type="alphaLcPeriod"/>
            </a:pPr>
            <a:r>
              <a:rPr lang="en-GB" sz="3200" dirty="0">
                <a:solidFill>
                  <a:schemeClr val="bg1"/>
                </a:solidFill>
              </a:rPr>
              <a:t>A third</a:t>
            </a:r>
          </a:p>
          <a:p>
            <a:pPr marL="514350" indent="-514350">
              <a:buAutoNum type="alphaLcPeriod"/>
            </a:pPr>
            <a:r>
              <a:rPr lang="en-GB" sz="3200" dirty="0">
                <a:solidFill>
                  <a:schemeClr val="bg1"/>
                </a:solidFill>
              </a:rPr>
              <a:t>90%</a:t>
            </a:r>
          </a:p>
          <a:p>
            <a:pPr marL="514350" indent="-514350">
              <a:buAutoNum type="alphaLcPeriod"/>
            </a:pPr>
            <a:r>
              <a:rPr lang="en-GB" sz="3200" dirty="0">
                <a:solidFill>
                  <a:schemeClr val="bg1"/>
                </a:solidFill>
              </a:rPr>
              <a:t>A quarter</a:t>
            </a:r>
          </a:p>
        </p:txBody>
      </p:sp>
      <p:sp>
        <p:nvSpPr>
          <p:cNvPr id="2" name="Rectangle 1">
            <a:extLst>
              <a:ext uri="{FF2B5EF4-FFF2-40B4-BE49-F238E27FC236}">
                <a16:creationId xmlns:a16="http://schemas.microsoft.com/office/drawing/2014/main" id="{9CCA4AC5-3A0B-4C6F-B457-837851C88BDC}"/>
              </a:ext>
            </a:extLst>
          </p:cNvPr>
          <p:cNvSpPr/>
          <p:nvPr/>
        </p:nvSpPr>
        <p:spPr>
          <a:xfrm>
            <a:off x="1238506" y="3601597"/>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701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p:txBody>
          <a:bodyPr/>
          <a:lstStyle/>
          <a:p>
            <a:r>
              <a:rPr lang="en-US" dirty="0"/>
              <a:t>Supporting Young People (14)</a:t>
            </a:r>
          </a:p>
        </p:txBody>
      </p:sp>
      <p:sp>
        <p:nvSpPr>
          <p:cNvPr id="4" name="Text Placeholder 3"/>
          <p:cNvSpPr>
            <a:spLocks noGrp="1"/>
          </p:cNvSpPr>
          <p:nvPr>
            <p:ph type="body" sz="quarter" idx="12"/>
          </p:nvPr>
        </p:nvSpPr>
        <p:spPr>
          <a:xfrm>
            <a:off x="345675" y="1175872"/>
            <a:ext cx="10986354" cy="783558"/>
          </a:xfrm>
        </p:spPr>
        <p:txBody>
          <a:bodyPr>
            <a:normAutofit/>
          </a:bodyPr>
          <a:lstStyle/>
          <a:p>
            <a:r>
              <a:rPr lang="en-US" dirty="0"/>
              <a:t>Session 1 – Characteristics and Development</a:t>
            </a:r>
          </a:p>
        </p:txBody>
      </p:sp>
      <p:sp>
        <p:nvSpPr>
          <p:cNvPr id="5" name="TextBox 4">
            <a:extLst>
              <a:ext uri="{FF2B5EF4-FFF2-40B4-BE49-F238E27FC236}">
                <a16:creationId xmlns:a16="http://schemas.microsoft.com/office/drawing/2014/main" id="{AD0D0597-976A-49F9-9077-7BC22B8742A9}"/>
              </a:ext>
            </a:extLst>
          </p:cNvPr>
          <p:cNvSpPr txBox="1"/>
          <p:nvPr/>
        </p:nvSpPr>
        <p:spPr>
          <a:xfrm>
            <a:off x="345675" y="1841242"/>
            <a:ext cx="10986354" cy="2554545"/>
          </a:xfrm>
          <a:prstGeom prst="rect">
            <a:avLst/>
          </a:prstGeom>
          <a:noFill/>
          <a:ln>
            <a:solidFill>
              <a:schemeClr val="bg1"/>
            </a:solidFill>
          </a:ln>
        </p:spPr>
        <p:txBody>
          <a:bodyPr wrap="square" rtlCol="0">
            <a:spAutoFit/>
          </a:bodyPr>
          <a:lstStyle/>
          <a:p>
            <a:r>
              <a:rPr lang="en-GB" sz="3200" dirty="0">
                <a:solidFill>
                  <a:schemeClr val="bg1"/>
                </a:solidFill>
              </a:rPr>
              <a:t>Objectives:</a:t>
            </a:r>
          </a:p>
          <a:p>
            <a:pPr marL="457200" indent="-457200">
              <a:buFont typeface="Arial" panose="020B0604020202020204" pitchFamily="34" charset="0"/>
              <a:buChar char="•"/>
            </a:pPr>
            <a:r>
              <a:rPr lang="en-GB" sz="3200" dirty="0">
                <a:solidFill>
                  <a:schemeClr val="bg1"/>
                </a:solidFill>
              </a:rPr>
              <a:t>List typical characteristics of young people in your section.</a:t>
            </a:r>
          </a:p>
          <a:p>
            <a:pPr marL="457200" indent="-457200">
              <a:buFont typeface="Arial" panose="020B0604020202020204" pitchFamily="34" charset="0"/>
              <a:buChar char="•"/>
            </a:pPr>
            <a:r>
              <a:rPr lang="en-GB" sz="3200" dirty="0">
                <a:solidFill>
                  <a:schemeClr val="bg1"/>
                </a:solidFill>
              </a:rPr>
              <a:t>Recognise ways in which young people develop as they move through Scouting.</a:t>
            </a:r>
          </a:p>
        </p:txBody>
      </p:sp>
    </p:spTree>
    <p:extLst>
      <p:ext uri="{BB962C8B-B14F-4D97-AF65-F5344CB8AC3E}">
        <p14:creationId xmlns:p14="http://schemas.microsoft.com/office/powerpoint/2010/main" val="1262126949"/>
      </p:ext>
    </p:extLst>
  </p:cSld>
  <p:clrMapOvr>
    <a:masterClrMapping/>
  </p:clrMapOvr>
  <mc:AlternateContent xmlns:mc="http://schemas.openxmlformats.org/markup-compatibility/2006" xmlns:p14="http://schemas.microsoft.com/office/powerpoint/2010/main">
    <mc:Choice Requires="p14">
      <p:transition spd="slow" p14:dur="2000" advTm="35943"/>
    </mc:Choice>
    <mc:Fallback xmlns="">
      <p:transition spd="slow" advTm="35943"/>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3539430"/>
          </a:xfrm>
          <a:prstGeom prst="rect">
            <a:avLst/>
          </a:prstGeom>
          <a:noFill/>
        </p:spPr>
        <p:txBody>
          <a:bodyPr wrap="square" rtlCol="0">
            <a:spAutoFit/>
          </a:bodyPr>
          <a:lstStyle/>
          <a:p>
            <a:r>
              <a:rPr lang="en-GB" sz="3200" b="1" dirty="0">
                <a:solidFill>
                  <a:schemeClr val="bg1"/>
                </a:solidFill>
              </a:rPr>
              <a:t>Digital Lives Quiz</a:t>
            </a:r>
          </a:p>
          <a:p>
            <a:endParaRPr lang="en-GB" sz="3200" dirty="0">
              <a:solidFill>
                <a:schemeClr val="bg1"/>
              </a:solidFill>
            </a:endParaRPr>
          </a:p>
          <a:p>
            <a:r>
              <a:rPr lang="en-GB" sz="3200" dirty="0">
                <a:solidFill>
                  <a:schemeClr val="bg1"/>
                </a:solidFill>
              </a:rPr>
              <a:t>7 – At what age can young people join Facebook</a:t>
            </a:r>
          </a:p>
          <a:p>
            <a:endParaRPr lang="en-GB" sz="3200" dirty="0">
              <a:solidFill>
                <a:schemeClr val="bg1"/>
              </a:solidFill>
            </a:endParaRPr>
          </a:p>
          <a:p>
            <a:pPr marL="514350" indent="-514350">
              <a:buAutoNum type="alphaLcPeriod"/>
            </a:pPr>
            <a:r>
              <a:rPr lang="en-GB" sz="3200" dirty="0">
                <a:solidFill>
                  <a:schemeClr val="bg1"/>
                </a:solidFill>
              </a:rPr>
              <a:t>16 years</a:t>
            </a:r>
          </a:p>
          <a:p>
            <a:pPr marL="514350" indent="-514350">
              <a:buAutoNum type="alphaLcPeriod"/>
            </a:pPr>
            <a:r>
              <a:rPr lang="en-GB" sz="3200" dirty="0">
                <a:solidFill>
                  <a:schemeClr val="bg1"/>
                </a:solidFill>
              </a:rPr>
              <a:t>13 years</a:t>
            </a:r>
          </a:p>
          <a:p>
            <a:pPr marL="514350" indent="-514350">
              <a:buAutoNum type="alphaLcPeriod"/>
            </a:pPr>
            <a:r>
              <a:rPr lang="en-GB" sz="3200" dirty="0">
                <a:solidFill>
                  <a:schemeClr val="bg1"/>
                </a:solidFill>
              </a:rPr>
              <a:t>10 years</a:t>
            </a:r>
          </a:p>
        </p:txBody>
      </p:sp>
      <p:sp>
        <p:nvSpPr>
          <p:cNvPr id="2" name="Rectangle 1">
            <a:extLst>
              <a:ext uri="{FF2B5EF4-FFF2-40B4-BE49-F238E27FC236}">
                <a16:creationId xmlns:a16="http://schemas.microsoft.com/office/drawing/2014/main" id="{9CCA4AC5-3A0B-4C6F-B457-837851C88BDC}"/>
              </a:ext>
            </a:extLst>
          </p:cNvPr>
          <p:cNvSpPr/>
          <p:nvPr/>
        </p:nvSpPr>
        <p:spPr>
          <a:xfrm>
            <a:off x="1205849" y="3152955"/>
            <a:ext cx="2242868" cy="552090"/>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1B7F86D-2B81-445F-B177-90C00E7F239E}"/>
              </a:ext>
            </a:extLst>
          </p:cNvPr>
          <p:cNvSpPr txBox="1"/>
          <p:nvPr/>
        </p:nvSpPr>
        <p:spPr>
          <a:xfrm>
            <a:off x="672860" y="4604658"/>
            <a:ext cx="11377626" cy="1938992"/>
          </a:xfrm>
          <a:prstGeom prst="rect">
            <a:avLst/>
          </a:prstGeom>
          <a:noFill/>
        </p:spPr>
        <p:txBody>
          <a:bodyPr wrap="square" rtlCol="0">
            <a:spAutoFit/>
          </a:bodyPr>
          <a:lstStyle/>
          <a:p>
            <a:r>
              <a:rPr lang="en-GB" sz="2400" dirty="0">
                <a:solidFill>
                  <a:schemeClr val="bg1"/>
                </a:solidFill>
              </a:rPr>
              <a:t>The age limit for joining Facebook and many other social media such as Twitter, Instagram and Tumblr, is 13 years.  However, we know that young people under the age of 13 have social media profiles and that 59% of children have already used a social network by the time they are 10. (The Social Age Study, by knowthenet.org.uk)</a:t>
            </a:r>
          </a:p>
        </p:txBody>
      </p:sp>
    </p:spTree>
    <p:extLst>
      <p:ext uri="{BB962C8B-B14F-4D97-AF65-F5344CB8AC3E}">
        <p14:creationId xmlns:p14="http://schemas.microsoft.com/office/powerpoint/2010/main" val="35223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889526"/>
          </a:xfrm>
        </p:spPr>
        <p:txBody>
          <a:bodyPr/>
          <a:lstStyle/>
          <a:p>
            <a:pPr marL="18000" lvl="1" indent="0">
              <a:buNone/>
            </a:pPr>
            <a:r>
              <a:rPr lang="en-GB" sz="3600" dirty="0"/>
              <a:t>KEY MESSAGE TWELVE</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Technology is a valuable tool, but it is important to empower young people to deal with the risks and dangers.</a:t>
            </a:r>
            <a:endParaRPr lang="en-GB" dirty="0"/>
          </a:p>
          <a:p>
            <a:endParaRPr lang="en-GB" dirty="0"/>
          </a:p>
          <a:p>
            <a:endParaRPr lang="en-GB" dirty="0"/>
          </a:p>
        </p:txBody>
      </p:sp>
    </p:spTree>
    <p:extLst>
      <p:ext uri="{BB962C8B-B14F-4D97-AF65-F5344CB8AC3E}">
        <p14:creationId xmlns:p14="http://schemas.microsoft.com/office/powerpoint/2010/main" val="529431087"/>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584775"/>
          </a:xfrm>
          <a:prstGeom prst="rect">
            <a:avLst/>
          </a:prstGeom>
          <a:noFill/>
        </p:spPr>
        <p:txBody>
          <a:bodyPr wrap="square" rtlCol="0">
            <a:spAutoFit/>
          </a:bodyPr>
          <a:lstStyle/>
          <a:p>
            <a:r>
              <a:rPr lang="en-GB" sz="3200" b="1" dirty="0">
                <a:solidFill>
                  <a:schemeClr val="bg1"/>
                </a:solidFill>
              </a:rPr>
              <a:t>Stay Safe Leaflets</a:t>
            </a:r>
          </a:p>
        </p:txBody>
      </p:sp>
      <p:pic>
        <p:nvPicPr>
          <p:cNvPr id="3" name="Picture 2">
            <a:extLst>
              <a:ext uri="{FF2B5EF4-FFF2-40B4-BE49-F238E27FC236}">
                <a16:creationId xmlns:a16="http://schemas.microsoft.com/office/drawing/2014/main" id="{EE20F0D3-F4A7-4C9C-BF2F-1817C545D6FA}"/>
              </a:ext>
            </a:extLst>
          </p:cNvPr>
          <p:cNvPicPr>
            <a:picLocks noChangeAspect="1"/>
          </p:cNvPicPr>
          <p:nvPr/>
        </p:nvPicPr>
        <p:blipFill>
          <a:blip r:embed="rId2"/>
          <a:stretch>
            <a:fillRect/>
          </a:stretch>
        </p:blipFill>
        <p:spPr>
          <a:xfrm>
            <a:off x="241944" y="1935586"/>
            <a:ext cx="2796068" cy="4201163"/>
          </a:xfrm>
          <a:prstGeom prst="rect">
            <a:avLst/>
          </a:prstGeom>
        </p:spPr>
      </p:pic>
      <p:pic>
        <p:nvPicPr>
          <p:cNvPr id="10" name="Picture 9">
            <a:extLst>
              <a:ext uri="{FF2B5EF4-FFF2-40B4-BE49-F238E27FC236}">
                <a16:creationId xmlns:a16="http://schemas.microsoft.com/office/drawing/2014/main" id="{90C4AB2D-AE51-4FCD-BF1B-15CB49C090F5}"/>
              </a:ext>
            </a:extLst>
          </p:cNvPr>
          <p:cNvPicPr>
            <a:picLocks noChangeAspect="1"/>
          </p:cNvPicPr>
          <p:nvPr/>
        </p:nvPicPr>
        <p:blipFill>
          <a:blip r:embed="rId3"/>
          <a:stretch>
            <a:fillRect/>
          </a:stretch>
        </p:blipFill>
        <p:spPr>
          <a:xfrm>
            <a:off x="5486400" y="3359604"/>
            <a:ext cx="2395773" cy="3404197"/>
          </a:xfrm>
          <a:prstGeom prst="rect">
            <a:avLst/>
          </a:prstGeom>
        </p:spPr>
      </p:pic>
      <p:pic>
        <p:nvPicPr>
          <p:cNvPr id="12" name="Picture 11">
            <a:extLst>
              <a:ext uri="{FF2B5EF4-FFF2-40B4-BE49-F238E27FC236}">
                <a16:creationId xmlns:a16="http://schemas.microsoft.com/office/drawing/2014/main" id="{AE7FECE1-D55F-4564-B266-CC1731D4DB76}"/>
              </a:ext>
            </a:extLst>
          </p:cNvPr>
          <p:cNvPicPr>
            <a:picLocks noChangeAspect="1"/>
          </p:cNvPicPr>
          <p:nvPr/>
        </p:nvPicPr>
        <p:blipFill>
          <a:blip r:embed="rId4"/>
          <a:stretch>
            <a:fillRect/>
          </a:stretch>
        </p:blipFill>
        <p:spPr>
          <a:xfrm>
            <a:off x="8168103" y="1333299"/>
            <a:ext cx="3781953" cy="5296639"/>
          </a:xfrm>
          <a:prstGeom prst="rect">
            <a:avLst/>
          </a:prstGeom>
        </p:spPr>
      </p:pic>
      <p:pic>
        <p:nvPicPr>
          <p:cNvPr id="8" name="Picture 7">
            <a:extLst>
              <a:ext uri="{FF2B5EF4-FFF2-40B4-BE49-F238E27FC236}">
                <a16:creationId xmlns:a16="http://schemas.microsoft.com/office/drawing/2014/main" id="{CAB82C04-1DE8-4822-88ED-DB3F47F85370}"/>
              </a:ext>
            </a:extLst>
          </p:cNvPr>
          <p:cNvPicPr>
            <a:picLocks noChangeAspect="1"/>
          </p:cNvPicPr>
          <p:nvPr/>
        </p:nvPicPr>
        <p:blipFill>
          <a:blip r:embed="rId5"/>
          <a:stretch>
            <a:fillRect/>
          </a:stretch>
        </p:blipFill>
        <p:spPr>
          <a:xfrm>
            <a:off x="4639912" y="2491693"/>
            <a:ext cx="2395773" cy="3472943"/>
          </a:xfrm>
          <a:prstGeom prst="rect">
            <a:avLst/>
          </a:prstGeom>
        </p:spPr>
      </p:pic>
      <p:pic>
        <p:nvPicPr>
          <p:cNvPr id="6" name="Picture 5">
            <a:extLst>
              <a:ext uri="{FF2B5EF4-FFF2-40B4-BE49-F238E27FC236}">
                <a16:creationId xmlns:a16="http://schemas.microsoft.com/office/drawing/2014/main" id="{9D163EED-BB3B-450F-8486-A55A2E131420}"/>
              </a:ext>
            </a:extLst>
          </p:cNvPr>
          <p:cNvPicPr>
            <a:picLocks noChangeAspect="1"/>
          </p:cNvPicPr>
          <p:nvPr/>
        </p:nvPicPr>
        <p:blipFill>
          <a:blip r:embed="rId6"/>
          <a:stretch>
            <a:fillRect/>
          </a:stretch>
        </p:blipFill>
        <p:spPr>
          <a:xfrm>
            <a:off x="3368852" y="1692528"/>
            <a:ext cx="2468947" cy="3472943"/>
          </a:xfrm>
          <a:prstGeom prst="rect">
            <a:avLst/>
          </a:prstGeom>
        </p:spPr>
      </p:pic>
    </p:spTree>
    <p:extLst>
      <p:ext uri="{BB962C8B-B14F-4D97-AF65-F5344CB8AC3E}">
        <p14:creationId xmlns:p14="http://schemas.microsoft.com/office/powerpoint/2010/main" val="1178745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p:txBody>
          <a:bodyPr/>
          <a:lstStyle/>
          <a:p>
            <a:r>
              <a:rPr lang="en-US" dirty="0"/>
              <a:t>Supporting Young People (14)</a:t>
            </a:r>
          </a:p>
        </p:txBody>
      </p:sp>
      <p:sp>
        <p:nvSpPr>
          <p:cNvPr id="4" name="Text Placeholder 3"/>
          <p:cNvSpPr>
            <a:spLocks noGrp="1"/>
          </p:cNvSpPr>
          <p:nvPr>
            <p:ph type="body" sz="quarter" idx="12"/>
          </p:nvPr>
        </p:nvSpPr>
        <p:spPr>
          <a:xfrm>
            <a:off x="345675" y="1175872"/>
            <a:ext cx="10986354" cy="783558"/>
          </a:xfrm>
        </p:spPr>
        <p:txBody>
          <a:bodyPr>
            <a:normAutofit fontScale="92500"/>
          </a:bodyPr>
          <a:lstStyle/>
          <a:p>
            <a:r>
              <a:rPr lang="en-US" dirty="0"/>
              <a:t>Session 3 – Creating a supportive environment</a:t>
            </a:r>
          </a:p>
        </p:txBody>
      </p:sp>
      <p:sp>
        <p:nvSpPr>
          <p:cNvPr id="5" name="TextBox 4">
            <a:extLst>
              <a:ext uri="{FF2B5EF4-FFF2-40B4-BE49-F238E27FC236}">
                <a16:creationId xmlns:a16="http://schemas.microsoft.com/office/drawing/2014/main" id="{AD0D0597-976A-49F9-9077-7BC22B8742A9}"/>
              </a:ext>
            </a:extLst>
          </p:cNvPr>
          <p:cNvSpPr txBox="1"/>
          <p:nvPr/>
        </p:nvSpPr>
        <p:spPr>
          <a:xfrm>
            <a:off x="345675" y="1841242"/>
            <a:ext cx="10986354" cy="3046988"/>
          </a:xfrm>
          <a:prstGeom prst="rect">
            <a:avLst/>
          </a:prstGeom>
          <a:noFill/>
          <a:ln>
            <a:solidFill>
              <a:schemeClr val="bg1"/>
            </a:solidFill>
          </a:ln>
        </p:spPr>
        <p:txBody>
          <a:bodyPr wrap="square" rtlCol="0">
            <a:spAutoFit/>
          </a:bodyPr>
          <a:lstStyle/>
          <a:p>
            <a:r>
              <a:rPr lang="en-GB" sz="3200" dirty="0">
                <a:solidFill>
                  <a:schemeClr val="bg1"/>
                </a:solidFill>
              </a:rPr>
              <a:t>Objectives:</a:t>
            </a:r>
          </a:p>
          <a:p>
            <a:pPr marL="457200" indent="-457200">
              <a:buFont typeface="Arial" panose="020B0604020202020204" pitchFamily="34" charset="0"/>
              <a:buChar char="•"/>
            </a:pPr>
            <a:r>
              <a:rPr lang="en-GB" sz="3200" dirty="0">
                <a:solidFill>
                  <a:schemeClr val="bg1"/>
                </a:solidFill>
              </a:rPr>
              <a:t>Create a supportive environment for young people, to promote physical or emotional wellbeing and facilitate development</a:t>
            </a:r>
          </a:p>
          <a:p>
            <a:pPr marL="457200" indent="-457200">
              <a:buFont typeface="Arial" panose="020B0604020202020204" pitchFamily="34" charset="0"/>
              <a:buChar char="•"/>
            </a:pPr>
            <a:r>
              <a:rPr lang="en-GB" sz="3200" dirty="0">
                <a:solidFill>
                  <a:schemeClr val="bg1"/>
                </a:solidFill>
              </a:rPr>
              <a:t>Demonstrate good practise in communicating with all young people in your section.</a:t>
            </a:r>
          </a:p>
        </p:txBody>
      </p:sp>
    </p:spTree>
    <p:extLst>
      <p:ext uri="{BB962C8B-B14F-4D97-AF65-F5344CB8AC3E}">
        <p14:creationId xmlns:p14="http://schemas.microsoft.com/office/powerpoint/2010/main" val="383088269"/>
      </p:ext>
    </p:extLst>
  </p:cSld>
  <p:clrMapOvr>
    <a:masterClrMapping/>
  </p:clrMapOvr>
  <mc:AlternateContent xmlns:mc="http://schemas.openxmlformats.org/markup-compatibility/2006" xmlns:p14="http://schemas.microsoft.com/office/powerpoint/2010/main">
    <mc:Choice Requires="p14">
      <p:transition spd="slow" p14:dur="2000" advTm="35943"/>
    </mc:Choice>
    <mc:Fallback xmlns="">
      <p:transition spd="slow" advTm="35943"/>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058530"/>
          </a:xfrm>
        </p:spPr>
        <p:txBody>
          <a:bodyPr/>
          <a:lstStyle/>
          <a:p>
            <a:pPr marL="18000" lvl="1" indent="0">
              <a:buNone/>
            </a:pPr>
            <a:r>
              <a:rPr lang="en-GB" sz="3600" dirty="0"/>
              <a:t>KEY MESSAGE THIRTEEN</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Take into account young people’s basic human needs and rights.</a:t>
            </a:r>
            <a:endParaRPr lang="en-GB" dirty="0"/>
          </a:p>
          <a:p>
            <a:endParaRPr lang="en-GB" dirty="0"/>
          </a:p>
          <a:p>
            <a:endParaRPr lang="en-GB" dirty="0"/>
          </a:p>
        </p:txBody>
      </p:sp>
    </p:spTree>
    <p:extLst>
      <p:ext uri="{BB962C8B-B14F-4D97-AF65-F5344CB8AC3E}">
        <p14:creationId xmlns:p14="http://schemas.microsoft.com/office/powerpoint/2010/main" val="324410118"/>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889526"/>
          </a:xfrm>
        </p:spPr>
        <p:txBody>
          <a:bodyPr/>
          <a:lstStyle/>
          <a:p>
            <a:pPr marL="18000" lvl="1" indent="0">
              <a:buNone/>
            </a:pPr>
            <a:r>
              <a:rPr lang="en-GB" sz="3600" dirty="0"/>
              <a:t>KEY MESSAGE 14</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It is important to take a proactive approach in creating a supportive and inclusive environment.</a:t>
            </a:r>
            <a:endParaRPr lang="en-GB" dirty="0"/>
          </a:p>
          <a:p>
            <a:endParaRPr lang="en-GB" dirty="0"/>
          </a:p>
          <a:p>
            <a:endParaRPr lang="en-GB" dirty="0"/>
          </a:p>
        </p:txBody>
      </p:sp>
    </p:spTree>
    <p:extLst>
      <p:ext uri="{BB962C8B-B14F-4D97-AF65-F5344CB8AC3E}">
        <p14:creationId xmlns:p14="http://schemas.microsoft.com/office/powerpoint/2010/main" val="2892473593"/>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584775"/>
          </a:xfrm>
          <a:prstGeom prst="rect">
            <a:avLst/>
          </a:prstGeom>
          <a:noFill/>
        </p:spPr>
        <p:txBody>
          <a:bodyPr wrap="square" rtlCol="0">
            <a:spAutoFit/>
          </a:bodyPr>
          <a:lstStyle/>
          <a:p>
            <a:r>
              <a:rPr lang="en-GB" sz="3200" b="1" dirty="0">
                <a:solidFill>
                  <a:schemeClr val="bg1"/>
                </a:solidFill>
              </a:rPr>
              <a:t>What do we already do… about bullying</a:t>
            </a:r>
          </a:p>
        </p:txBody>
      </p:sp>
    </p:spTree>
    <p:extLst>
      <p:ext uri="{BB962C8B-B14F-4D97-AF65-F5344CB8AC3E}">
        <p14:creationId xmlns:p14="http://schemas.microsoft.com/office/powerpoint/2010/main" val="3335456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889526"/>
          </a:xfrm>
        </p:spPr>
        <p:txBody>
          <a:bodyPr/>
          <a:lstStyle/>
          <a:p>
            <a:pPr marL="18000" lvl="1" indent="0">
              <a:buNone/>
            </a:pPr>
            <a:r>
              <a:rPr lang="en-GB" sz="3600" dirty="0"/>
              <a:t>KEY MESSAGE 15</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It is important to take action to prevent bullying, and to identify and respond to any incidents effectively.</a:t>
            </a:r>
            <a:endParaRPr lang="en-GB" dirty="0"/>
          </a:p>
          <a:p>
            <a:endParaRPr lang="en-GB" dirty="0"/>
          </a:p>
          <a:p>
            <a:endParaRPr lang="en-GB" dirty="0"/>
          </a:p>
        </p:txBody>
      </p:sp>
    </p:spTree>
    <p:extLst>
      <p:ext uri="{BB962C8B-B14F-4D97-AF65-F5344CB8AC3E}">
        <p14:creationId xmlns:p14="http://schemas.microsoft.com/office/powerpoint/2010/main" val="2581013504"/>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51597" y="1037978"/>
            <a:ext cx="9627080" cy="2062103"/>
          </a:xfrm>
          <a:prstGeom prst="rect">
            <a:avLst/>
          </a:prstGeom>
          <a:noFill/>
        </p:spPr>
        <p:txBody>
          <a:bodyPr wrap="square" rtlCol="0">
            <a:spAutoFit/>
          </a:bodyPr>
          <a:lstStyle/>
          <a:p>
            <a:r>
              <a:rPr lang="en-GB" sz="3200" b="1" dirty="0">
                <a:solidFill>
                  <a:schemeClr val="bg1"/>
                </a:solidFill>
              </a:rPr>
              <a:t>What do we already do?</a:t>
            </a:r>
          </a:p>
          <a:p>
            <a:endParaRPr lang="en-GB" sz="3200" b="1" dirty="0">
              <a:solidFill>
                <a:schemeClr val="bg1"/>
              </a:solidFill>
            </a:endParaRPr>
          </a:p>
          <a:p>
            <a:r>
              <a:rPr lang="en-GB" sz="3200" b="1" dirty="0">
                <a:solidFill>
                  <a:schemeClr val="bg1"/>
                </a:solidFill>
              </a:rPr>
              <a:t>How do our adults demonstrate the values of Scouting?</a:t>
            </a:r>
          </a:p>
        </p:txBody>
      </p:sp>
      <p:sp>
        <p:nvSpPr>
          <p:cNvPr id="2" name="Rectangle 1">
            <a:extLst>
              <a:ext uri="{FF2B5EF4-FFF2-40B4-BE49-F238E27FC236}">
                <a16:creationId xmlns:a16="http://schemas.microsoft.com/office/drawing/2014/main" id="{65DB885E-B9B9-4845-AB83-55C82087D0B1}"/>
              </a:ext>
            </a:extLst>
          </p:cNvPr>
          <p:cNvSpPr/>
          <p:nvPr/>
        </p:nvSpPr>
        <p:spPr>
          <a:xfrm rot="21364837">
            <a:off x="1456059" y="3854234"/>
            <a:ext cx="3982180"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Cooperation</a:t>
            </a:r>
          </a:p>
        </p:txBody>
      </p:sp>
      <p:sp>
        <p:nvSpPr>
          <p:cNvPr id="3" name="Rectangle 2">
            <a:extLst>
              <a:ext uri="{FF2B5EF4-FFF2-40B4-BE49-F238E27FC236}">
                <a16:creationId xmlns:a16="http://schemas.microsoft.com/office/drawing/2014/main" id="{7F44CC3B-27B7-4661-A23F-25DF92735418}"/>
              </a:ext>
            </a:extLst>
          </p:cNvPr>
          <p:cNvSpPr/>
          <p:nvPr/>
        </p:nvSpPr>
        <p:spPr>
          <a:xfrm rot="21084384">
            <a:off x="6282366" y="3593777"/>
            <a:ext cx="1935145"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Belief</a:t>
            </a:r>
          </a:p>
        </p:txBody>
      </p:sp>
      <p:sp>
        <p:nvSpPr>
          <p:cNvPr id="7" name="Rectangle 6">
            <a:extLst>
              <a:ext uri="{FF2B5EF4-FFF2-40B4-BE49-F238E27FC236}">
                <a16:creationId xmlns:a16="http://schemas.microsoft.com/office/drawing/2014/main" id="{6C5216C5-84C0-41CB-B6DC-5ADA2532E31C}"/>
              </a:ext>
            </a:extLst>
          </p:cNvPr>
          <p:cNvSpPr/>
          <p:nvPr/>
        </p:nvSpPr>
        <p:spPr>
          <a:xfrm rot="1620867">
            <a:off x="5277656" y="4335250"/>
            <a:ext cx="2763898"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Integrity</a:t>
            </a:r>
          </a:p>
        </p:txBody>
      </p:sp>
      <p:sp>
        <p:nvSpPr>
          <p:cNvPr id="9" name="Rectangle 8">
            <a:extLst>
              <a:ext uri="{FF2B5EF4-FFF2-40B4-BE49-F238E27FC236}">
                <a16:creationId xmlns:a16="http://schemas.microsoft.com/office/drawing/2014/main" id="{58F6ADCC-D6A7-40AE-9AD0-30CFD22C890A}"/>
              </a:ext>
            </a:extLst>
          </p:cNvPr>
          <p:cNvSpPr/>
          <p:nvPr/>
        </p:nvSpPr>
        <p:spPr>
          <a:xfrm>
            <a:off x="5043578" y="4985423"/>
            <a:ext cx="1632178"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Care</a:t>
            </a:r>
          </a:p>
        </p:txBody>
      </p:sp>
      <p:sp>
        <p:nvSpPr>
          <p:cNvPr id="11" name="Rectangle 10">
            <a:extLst>
              <a:ext uri="{FF2B5EF4-FFF2-40B4-BE49-F238E27FC236}">
                <a16:creationId xmlns:a16="http://schemas.microsoft.com/office/drawing/2014/main" id="{76978BF8-78E4-44BD-B0E3-C0E377C63E05}"/>
              </a:ext>
            </a:extLst>
          </p:cNvPr>
          <p:cNvSpPr/>
          <p:nvPr/>
        </p:nvSpPr>
        <p:spPr>
          <a:xfrm rot="20162752">
            <a:off x="2697253" y="4985425"/>
            <a:ext cx="2696572"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Respect</a:t>
            </a:r>
          </a:p>
        </p:txBody>
      </p:sp>
    </p:spTree>
    <p:extLst>
      <p:ext uri="{BB962C8B-B14F-4D97-AF65-F5344CB8AC3E}">
        <p14:creationId xmlns:p14="http://schemas.microsoft.com/office/powerpoint/2010/main" val="294586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9"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720523"/>
          </a:xfrm>
        </p:spPr>
        <p:txBody>
          <a:bodyPr/>
          <a:lstStyle/>
          <a:p>
            <a:pPr marL="18000" lvl="1" indent="0">
              <a:buNone/>
            </a:pPr>
            <a:r>
              <a:rPr lang="en-GB" sz="3600" dirty="0"/>
              <a:t>KEY MESSAGE 16</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Adults should lead by example and demonstrate the Values of Scouting in their relationships with other adults and young people.</a:t>
            </a:r>
            <a:endParaRPr lang="en-GB" dirty="0"/>
          </a:p>
          <a:p>
            <a:endParaRPr lang="en-GB" dirty="0"/>
          </a:p>
          <a:p>
            <a:endParaRPr lang="en-GB" dirty="0"/>
          </a:p>
        </p:txBody>
      </p:sp>
    </p:spTree>
    <p:extLst>
      <p:ext uri="{BB962C8B-B14F-4D97-AF65-F5344CB8AC3E}">
        <p14:creationId xmlns:p14="http://schemas.microsoft.com/office/powerpoint/2010/main" val="2386188194"/>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782913" y="1259474"/>
            <a:ext cx="9914726" cy="6244017"/>
          </a:xfrm>
        </p:spPr>
        <p:txBody>
          <a:bodyPr/>
          <a:lstStyle/>
          <a:p>
            <a:pPr marL="18000" lvl="1" indent="0">
              <a:buNone/>
            </a:pPr>
            <a:r>
              <a:rPr lang="en-GB" sz="3600" dirty="0"/>
              <a:t>TASK ONE – 5 mins</a:t>
            </a:r>
          </a:p>
          <a:p>
            <a:pPr marL="18000" lvl="3" indent="0">
              <a:buNone/>
            </a:pPr>
            <a:endParaRPr lang="en-GB" sz="3600" dirty="0">
              <a:latin typeface="+mj-lt"/>
            </a:endParaRPr>
          </a:p>
          <a:p>
            <a:pPr marL="18000" lvl="3" indent="0">
              <a:lnSpc>
                <a:spcPct val="150000"/>
              </a:lnSpc>
              <a:buNone/>
            </a:pPr>
            <a:r>
              <a:rPr lang="en-GB" sz="3600" dirty="0">
                <a:latin typeface="+mj-lt"/>
              </a:rPr>
              <a:t>In Breakout rooms – by Section.</a:t>
            </a:r>
          </a:p>
          <a:p>
            <a:pPr marL="18000" lvl="3" indent="0">
              <a:lnSpc>
                <a:spcPct val="150000"/>
              </a:lnSpc>
              <a:buNone/>
            </a:pPr>
            <a:r>
              <a:rPr lang="en-GB" sz="3600" dirty="0">
                <a:latin typeface="+mj-lt"/>
              </a:rPr>
              <a:t>Draw a picture (you can do one each or you can delegate somebody to do this) annotated with </a:t>
            </a:r>
            <a:r>
              <a:rPr lang="en-GB" sz="3600" b="1" dirty="0">
                <a:latin typeface="+mj-lt"/>
              </a:rPr>
              <a:t>typical</a:t>
            </a:r>
            <a:r>
              <a:rPr lang="en-GB" sz="3600" dirty="0">
                <a:latin typeface="+mj-lt"/>
              </a:rPr>
              <a:t> characteristics of a young person in your Section.  Be prepared to feed back,</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3317374000"/>
      </p:ext>
    </p:extLst>
  </p:cSld>
  <p:clrMapOvr>
    <a:masterClrMapping/>
  </p:clrMapOvr>
  <mc:AlternateContent xmlns:mc="http://schemas.openxmlformats.org/markup-compatibility/2006" xmlns:p14="http://schemas.microsoft.com/office/powerpoint/2010/main">
    <mc:Choice Requires="p14">
      <p:transition spd="slow" p14:dur="2000" advTm="133195"/>
    </mc:Choice>
    <mc:Fallback xmlns="">
      <p:transition spd="slow" advTm="133195"/>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077218"/>
          </a:xfrm>
          <a:prstGeom prst="rect">
            <a:avLst/>
          </a:prstGeom>
          <a:noFill/>
        </p:spPr>
        <p:txBody>
          <a:bodyPr wrap="square" rtlCol="0">
            <a:spAutoFit/>
          </a:bodyPr>
          <a:lstStyle/>
          <a:p>
            <a:r>
              <a:rPr lang="en-GB" sz="3200" b="1" dirty="0">
                <a:solidFill>
                  <a:schemeClr val="bg1"/>
                </a:solidFill>
              </a:rPr>
              <a:t>What do we already do… to build empathy and understanding?</a:t>
            </a:r>
          </a:p>
        </p:txBody>
      </p:sp>
    </p:spTree>
    <p:extLst>
      <p:ext uri="{BB962C8B-B14F-4D97-AF65-F5344CB8AC3E}">
        <p14:creationId xmlns:p14="http://schemas.microsoft.com/office/powerpoint/2010/main" val="38104856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058530"/>
          </a:xfrm>
        </p:spPr>
        <p:txBody>
          <a:bodyPr/>
          <a:lstStyle/>
          <a:p>
            <a:pPr marL="18000" lvl="1" indent="0">
              <a:buNone/>
            </a:pPr>
            <a:r>
              <a:rPr lang="en-GB" sz="3600" dirty="0"/>
              <a:t>KEY MESSAGE 17</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It is important to be empathetic and put yourself in the young person’s shoes.</a:t>
            </a:r>
            <a:endParaRPr lang="en-GB" dirty="0"/>
          </a:p>
          <a:p>
            <a:endParaRPr lang="en-GB" dirty="0"/>
          </a:p>
          <a:p>
            <a:endParaRPr lang="en-GB" dirty="0"/>
          </a:p>
        </p:txBody>
      </p:sp>
    </p:spTree>
    <p:extLst>
      <p:ext uri="{BB962C8B-B14F-4D97-AF65-F5344CB8AC3E}">
        <p14:creationId xmlns:p14="http://schemas.microsoft.com/office/powerpoint/2010/main" val="3512206803"/>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782913" y="1259474"/>
            <a:ext cx="9914726" cy="6521016"/>
          </a:xfrm>
        </p:spPr>
        <p:txBody>
          <a:bodyPr/>
          <a:lstStyle/>
          <a:p>
            <a:pPr marL="18000" lvl="1" indent="0">
              <a:buNone/>
            </a:pPr>
            <a:r>
              <a:rPr lang="en-GB" sz="3600" dirty="0"/>
              <a:t>TASK THREE – 3 mins</a:t>
            </a:r>
          </a:p>
          <a:p>
            <a:pPr marL="18000" lvl="3" indent="0">
              <a:buNone/>
            </a:pPr>
            <a:endParaRPr lang="en-GB" sz="3600" dirty="0">
              <a:latin typeface="+mj-lt"/>
            </a:endParaRPr>
          </a:p>
          <a:p>
            <a:pPr marL="18000" lvl="3" indent="0">
              <a:lnSpc>
                <a:spcPct val="100000"/>
              </a:lnSpc>
              <a:buNone/>
            </a:pPr>
            <a:r>
              <a:rPr lang="en-GB" sz="3200" dirty="0">
                <a:latin typeface="+mj-lt"/>
              </a:rPr>
              <a:t>Reflect on your own childhood.</a:t>
            </a:r>
          </a:p>
          <a:p>
            <a:pPr marL="18000" lvl="3" indent="0">
              <a:lnSpc>
                <a:spcPct val="100000"/>
              </a:lnSpc>
              <a:buNone/>
            </a:pPr>
            <a:r>
              <a:rPr lang="en-GB" sz="3200" dirty="0">
                <a:latin typeface="+mj-lt"/>
              </a:rPr>
              <a:t>Can you think of an adult who had a significant positive influence on your life?  Was it a teacher, a Scout leader or family member?</a:t>
            </a:r>
          </a:p>
          <a:p>
            <a:pPr marL="18000" lvl="3" indent="0">
              <a:lnSpc>
                <a:spcPct val="100000"/>
              </a:lnSpc>
              <a:buNone/>
            </a:pPr>
            <a:r>
              <a:rPr lang="en-GB" sz="3200" dirty="0">
                <a:latin typeface="+mj-lt"/>
              </a:rPr>
              <a:t>What characteristics did this person have?</a:t>
            </a:r>
          </a:p>
          <a:p>
            <a:pPr marL="18000" lvl="3" indent="0">
              <a:lnSpc>
                <a:spcPct val="100000"/>
              </a:lnSpc>
              <a:buNone/>
            </a:pPr>
            <a:r>
              <a:rPr lang="en-GB" sz="3200" dirty="0">
                <a:latin typeface="+mj-lt"/>
              </a:rPr>
              <a:t>Is there any way that you can change your practice to become more of a positive influence on the lives of the young people in your care?</a:t>
            </a:r>
          </a:p>
          <a:p>
            <a:pPr marL="18000" lvl="3" indent="0">
              <a:lnSpc>
                <a:spcPct val="100000"/>
              </a:lnSpc>
              <a:buNone/>
            </a:pPr>
            <a:r>
              <a:rPr lang="en-GB" sz="3200" dirty="0">
                <a:latin typeface="+mj-lt"/>
              </a:rPr>
              <a:t>Can you make it into a short statement or motto?</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2369467316"/>
      </p:ext>
    </p:extLst>
  </p:cSld>
  <p:clrMapOvr>
    <a:masterClrMapping/>
  </p:clrMapOvr>
  <mc:AlternateContent xmlns:mc="http://schemas.openxmlformats.org/markup-compatibility/2006" xmlns:p14="http://schemas.microsoft.com/office/powerpoint/2010/main">
    <mc:Choice Requires="p14">
      <p:transition spd="slow" p14:dur="2000" advTm="133195"/>
    </mc:Choice>
    <mc:Fallback xmlns="">
      <p:transition spd="slow" advTm="133195"/>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720523"/>
          </a:xfrm>
        </p:spPr>
        <p:txBody>
          <a:bodyPr/>
          <a:lstStyle/>
          <a:p>
            <a:pPr marL="18000" lvl="1" indent="0">
              <a:buNone/>
            </a:pPr>
            <a:r>
              <a:rPr lang="en-GB" sz="3600" dirty="0"/>
              <a:t>KEY MESSAGE 18</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Anyone working with young people has an impact and an important part to play in their mental health and wellbeing, and building resilience.</a:t>
            </a:r>
            <a:endParaRPr lang="en-GB" dirty="0"/>
          </a:p>
          <a:p>
            <a:endParaRPr lang="en-GB" dirty="0"/>
          </a:p>
          <a:p>
            <a:endParaRPr lang="en-GB" dirty="0"/>
          </a:p>
        </p:txBody>
      </p:sp>
    </p:spTree>
    <p:extLst>
      <p:ext uri="{BB962C8B-B14F-4D97-AF65-F5344CB8AC3E}">
        <p14:creationId xmlns:p14="http://schemas.microsoft.com/office/powerpoint/2010/main" val="890397183"/>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077218"/>
          </a:xfrm>
          <a:prstGeom prst="rect">
            <a:avLst/>
          </a:prstGeom>
          <a:noFill/>
        </p:spPr>
        <p:txBody>
          <a:bodyPr wrap="square" rtlCol="0">
            <a:spAutoFit/>
          </a:bodyPr>
          <a:lstStyle/>
          <a:p>
            <a:r>
              <a:rPr lang="en-GB" sz="3200" b="1" dirty="0">
                <a:solidFill>
                  <a:schemeClr val="bg1"/>
                </a:solidFill>
              </a:rPr>
              <a:t>What do we mean by GOOD COMMUNICATION?</a:t>
            </a:r>
          </a:p>
          <a:p>
            <a:endParaRPr lang="en-GB" sz="3200" b="1" dirty="0">
              <a:solidFill>
                <a:schemeClr val="bg1"/>
              </a:solidFill>
            </a:endParaRPr>
          </a:p>
        </p:txBody>
      </p:sp>
    </p:spTree>
    <p:extLst>
      <p:ext uri="{BB962C8B-B14F-4D97-AF65-F5344CB8AC3E}">
        <p14:creationId xmlns:p14="http://schemas.microsoft.com/office/powerpoint/2010/main" val="25358565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2712281"/>
          </a:xfrm>
        </p:spPr>
        <p:txBody>
          <a:bodyPr/>
          <a:lstStyle/>
          <a:p>
            <a:pPr marL="18000" lvl="1" indent="0">
              <a:buNone/>
            </a:pPr>
            <a:r>
              <a:rPr lang="en-GB" sz="3600" dirty="0"/>
              <a:t>KEY MESSAGE 19</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Adapt communication to the young people’s level of development and individual needs.</a:t>
            </a:r>
            <a:endParaRPr lang="en-GB" dirty="0"/>
          </a:p>
          <a:p>
            <a:endParaRPr lang="en-GB" dirty="0"/>
          </a:p>
        </p:txBody>
      </p:sp>
    </p:spTree>
    <p:extLst>
      <p:ext uri="{BB962C8B-B14F-4D97-AF65-F5344CB8AC3E}">
        <p14:creationId xmlns:p14="http://schemas.microsoft.com/office/powerpoint/2010/main" val="2361437706"/>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2712281"/>
          </a:xfrm>
        </p:spPr>
        <p:txBody>
          <a:bodyPr/>
          <a:lstStyle/>
          <a:p>
            <a:pPr marL="18000" lvl="1" indent="0">
              <a:buNone/>
            </a:pPr>
            <a:r>
              <a:rPr lang="en-GB" sz="3600" dirty="0"/>
              <a:t>KEY MESSAGE 20</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It is important to listen to young people and avoid making assumptions.</a:t>
            </a:r>
            <a:endParaRPr lang="en-GB" dirty="0"/>
          </a:p>
          <a:p>
            <a:endParaRPr lang="en-GB" dirty="0"/>
          </a:p>
        </p:txBody>
      </p:sp>
    </p:spTree>
    <p:extLst>
      <p:ext uri="{BB962C8B-B14F-4D97-AF65-F5344CB8AC3E}">
        <p14:creationId xmlns:p14="http://schemas.microsoft.com/office/powerpoint/2010/main" val="2377065128"/>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1881284"/>
          </a:xfrm>
        </p:spPr>
        <p:txBody>
          <a:bodyPr/>
          <a:lstStyle/>
          <a:p>
            <a:pPr marL="18000" lvl="1" indent="0">
              <a:buNone/>
            </a:pPr>
            <a:r>
              <a:rPr lang="en-GB" sz="3600" dirty="0"/>
              <a:t>KEY MESSAGE 21</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Communication is a two-way process.</a:t>
            </a:r>
            <a:endParaRPr lang="en-GB" dirty="0"/>
          </a:p>
          <a:p>
            <a:endParaRPr lang="en-GB" dirty="0"/>
          </a:p>
        </p:txBody>
      </p:sp>
    </p:spTree>
    <p:extLst>
      <p:ext uri="{BB962C8B-B14F-4D97-AF65-F5344CB8AC3E}">
        <p14:creationId xmlns:p14="http://schemas.microsoft.com/office/powerpoint/2010/main" val="2725049398"/>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077218"/>
          </a:xfrm>
          <a:prstGeom prst="rect">
            <a:avLst/>
          </a:prstGeom>
          <a:noFill/>
        </p:spPr>
        <p:txBody>
          <a:bodyPr wrap="square" rtlCol="0">
            <a:spAutoFit/>
          </a:bodyPr>
          <a:lstStyle/>
          <a:p>
            <a:r>
              <a:rPr lang="en-GB" sz="3200" b="1" dirty="0">
                <a:solidFill>
                  <a:schemeClr val="bg1"/>
                </a:solidFill>
              </a:rPr>
              <a:t>What is mental health?</a:t>
            </a:r>
          </a:p>
          <a:p>
            <a:endParaRPr lang="en-GB" sz="3200" b="1" dirty="0">
              <a:solidFill>
                <a:schemeClr val="bg1"/>
              </a:solidFill>
            </a:endParaRPr>
          </a:p>
        </p:txBody>
      </p:sp>
      <p:sp>
        <p:nvSpPr>
          <p:cNvPr id="2" name="TextBox 1">
            <a:extLst>
              <a:ext uri="{FF2B5EF4-FFF2-40B4-BE49-F238E27FC236}">
                <a16:creationId xmlns:a16="http://schemas.microsoft.com/office/drawing/2014/main" id="{79E607B5-8CA2-437E-878F-E134981C23A2}"/>
              </a:ext>
            </a:extLst>
          </p:cNvPr>
          <p:cNvSpPr txBox="1"/>
          <p:nvPr/>
        </p:nvSpPr>
        <p:spPr>
          <a:xfrm>
            <a:off x="800100" y="2449286"/>
            <a:ext cx="9960429" cy="954107"/>
          </a:xfrm>
          <a:prstGeom prst="rect">
            <a:avLst/>
          </a:prstGeom>
          <a:noFill/>
        </p:spPr>
        <p:txBody>
          <a:bodyPr wrap="square" rtlCol="0">
            <a:spAutoFit/>
          </a:bodyPr>
          <a:lstStyle/>
          <a:p>
            <a:r>
              <a:rPr lang="en-GB" sz="2800" dirty="0">
                <a:solidFill>
                  <a:schemeClr val="bg1"/>
                </a:solidFill>
              </a:rPr>
              <a:t>We have mental health in the same way that we have physical health, and both need to be looked after.</a:t>
            </a:r>
          </a:p>
        </p:txBody>
      </p:sp>
      <p:sp>
        <p:nvSpPr>
          <p:cNvPr id="3" name="TextBox 2">
            <a:extLst>
              <a:ext uri="{FF2B5EF4-FFF2-40B4-BE49-F238E27FC236}">
                <a16:creationId xmlns:a16="http://schemas.microsoft.com/office/drawing/2014/main" id="{C1A072C7-90C9-4B90-908A-463DAC00E958}"/>
              </a:ext>
            </a:extLst>
          </p:cNvPr>
          <p:cNvSpPr txBox="1"/>
          <p:nvPr/>
        </p:nvSpPr>
        <p:spPr>
          <a:xfrm>
            <a:off x="800099" y="3774253"/>
            <a:ext cx="9960429" cy="2246769"/>
          </a:xfrm>
          <a:prstGeom prst="rect">
            <a:avLst/>
          </a:prstGeom>
          <a:noFill/>
        </p:spPr>
        <p:txBody>
          <a:bodyPr wrap="square" rtlCol="0">
            <a:spAutoFit/>
          </a:bodyPr>
          <a:lstStyle/>
          <a:p>
            <a:r>
              <a:rPr lang="en-GB" sz="2800" dirty="0">
                <a:solidFill>
                  <a:schemeClr val="bg1"/>
                </a:solidFill>
              </a:rPr>
              <a:t>Good mental health is…</a:t>
            </a:r>
          </a:p>
          <a:p>
            <a:r>
              <a:rPr lang="en-GB" sz="2800" dirty="0">
                <a:solidFill>
                  <a:schemeClr val="bg1"/>
                </a:solidFill>
              </a:rPr>
              <a:t>“The strength and capacity of our minds to grow and develop, to be able to overcome difficulties and challenges and to make the most of our abilities and opportunities.”</a:t>
            </a:r>
          </a:p>
          <a:p>
            <a:r>
              <a:rPr lang="en-GB" sz="2800" dirty="0">
                <a:solidFill>
                  <a:schemeClr val="bg1"/>
                </a:solidFill>
              </a:rPr>
              <a:t>(Young Minds, 2008)</a:t>
            </a:r>
          </a:p>
        </p:txBody>
      </p:sp>
    </p:spTree>
    <p:extLst>
      <p:ext uri="{BB962C8B-B14F-4D97-AF65-F5344CB8AC3E}">
        <p14:creationId xmlns:p14="http://schemas.microsoft.com/office/powerpoint/2010/main" val="397773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b="1" dirty="0">
                <a:solidFill>
                  <a:schemeClr val="bg1"/>
                </a:solidFill>
              </a:rPr>
              <a:t>Who is responsible for young people’s mental health?</a:t>
            </a:r>
          </a:p>
          <a:p>
            <a:endParaRPr lang="en-GB" sz="3200" b="1" dirty="0">
              <a:solidFill>
                <a:schemeClr val="bg1"/>
              </a:solidFill>
            </a:endParaRPr>
          </a:p>
        </p:txBody>
      </p:sp>
      <p:sp>
        <p:nvSpPr>
          <p:cNvPr id="2" name="TextBox 1">
            <a:extLst>
              <a:ext uri="{FF2B5EF4-FFF2-40B4-BE49-F238E27FC236}">
                <a16:creationId xmlns:a16="http://schemas.microsoft.com/office/drawing/2014/main" id="{79E607B5-8CA2-437E-878F-E134981C23A2}"/>
              </a:ext>
            </a:extLst>
          </p:cNvPr>
          <p:cNvSpPr txBox="1"/>
          <p:nvPr/>
        </p:nvSpPr>
        <p:spPr>
          <a:xfrm>
            <a:off x="800100" y="2449286"/>
            <a:ext cx="9960429" cy="3539430"/>
          </a:xfrm>
          <a:prstGeom prst="rect">
            <a:avLst/>
          </a:prstGeom>
          <a:noFill/>
        </p:spPr>
        <p:txBody>
          <a:bodyPr wrap="square" rtlCol="0">
            <a:spAutoFit/>
          </a:bodyPr>
          <a:lstStyle/>
          <a:p>
            <a:r>
              <a:rPr lang="en-GB" sz="2800" dirty="0">
                <a:solidFill>
                  <a:schemeClr val="bg1"/>
                </a:solidFill>
              </a:rPr>
              <a:t>“</a:t>
            </a:r>
            <a:r>
              <a:rPr lang="en-GB" sz="2800" dirty="0" err="1">
                <a:solidFill>
                  <a:schemeClr val="bg1"/>
                </a:solidFill>
              </a:rPr>
              <a:t>Anyonne</a:t>
            </a:r>
            <a:r>
              <a:rPr lang="en-GB" sz="2800" dirty="0">
                <a:solidFill>
                  <a:schemeClr val="bg1"/>
                </a:solidFill>
              </a:rPr>
              <a:t> in contact with a child has an impact on that child’s mental health and psychological wellbeing.  The challenge for all of is to remember that and to be able to respond if things start to go wrong.”</a:t>
            </a:r>
          </a:p>
          <a:p>
            <a:endParaRPr lang="en-GB" sz="2800" dirty="0">
              <a:solidFill>
                <a:schemeClr val="bg1"/>
              </a:solidFill>
            </a:endParaRPr>
          </a:p>
          <a:p>
            <a:r>
              <a:rPr lang="en-GB" sz="2800" dirty="0">
                <a:solidFill>
                  <a:schemeClr val="bg1"/>
                </a:solidFill>
              </a:rPr>
              <a:t>(Children and Young People in Mind; final report of the CAMHS Review, 2008)</a:t>
            </a:r>
          </a:p>
          <a:p>
            <a:endParaRPr lang="en-GB" sz="2800" dirty="0">
              <a:solidFill>
                <a:schemeClr val="bg1"/>
              </a:solidFill>
            </a:endParaRPr>
          </a:p>
        </p:txBody>
      </p:sp>
    </p:spTree>
    <p:extLst>
      <p:ext uri="{BB962C8B-B14F-4D97-AF65-F5344CB8AC3E}">
        <p14:creationId xmlns:p14="http://schemas.microsoft.com/office/powerpoint/2010/main" val="9356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4582024"/>
          </a:xfrm>
        </p:spPr>
        <p:txBody>
          <a:bodyPr/>
          <a:lstStyle/>
          <a:p>
            <a:pPr marL="18000" lvl="1" indent="0">
              <a:buNone/>
            </a:pPr>
            <a:r>
              <a:rPr lang="en-GB" sz="3600" dirty="0"/>
              <a:t>KEY MESSAGE ONE</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Scouting is designed to meet the changing needs, characteristics and interests of young people.</a:t>
            </a:r>
          </a:p>
          <a:p>
            <a:pPr marL="475200" lvl="2" indent="-457200"/>
            <a:endParaRPr lang="en-GB" dirty="0">
              <a:latin typeface="+mj-lt"/>
            </a:endParaRPr>
          </a:p>
          <a:p>
            <a:pPr marL="18000" lvl="1" indent="0">
              <a:buNone/>
            </a:pPr>
            <a:endParaRPr lang="en-GB" dirty="0"/>
          </a:p>
          <a:p>
            <a:endParaRPr lang="en-GB" dirty="0"/>
          </a:p>
          <a:p>
            <a:endParaRPr lang="en-GB" dirty="0"/>
          </a:p>
        </p:txBody>
      </p:sp>
    </p:spTree>
    <p:extLst>
      <p:ext uri="{BB962C8B-B14F-4D97-AF65-F5344CB8AC3E}">
        <p14:creationId xmlns:p14="http://schemas.microsoft.com/office/powerpoint/2010/main" val="1900748837"/>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2062103"/>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1 – One in 100 children and young people aged 5-16 have a diagnosable mental health disorder.</a:t>
            </a:r>
          </a:p>
        </p:txBody>
      </p:sp>
      <p:sp>
        <p:nvSpPr>
          <p:cNvPr id="4" name="TextBox 3">
            <a:extLst>
              <a:ext uri="{FF2B5EF4-FFF2-40B4-BE49-F238E27FC236}">
                <a16:creationId xmlns:a16="http://schemas.microsoft.com/office/drawing/2014/main" id="{8C268207-ABA8-4A2C-8139-AFB0DE4A3817}"/>
              </a:ext>
            </a:extLst>
          </p:cNvPr>
          <p:cNvSpPr txBox="1"/>
          <p:nvPr/>
        </p:nvSpPr>
        <p:spPr>
          <a:xfrm>
            <a:off x="881743" y="3429000"/>
            <a:ext cx="9627080" cy="1569660"/>
          </a:xfrm>
          <a:prstGeom prst="rect">
            <a:avLst/>
          </a:prstGeom>
          <a:noFill/>
          <a:ln w="19050">
            <a:solidFill>
              <a:schemeClr val="bg1"/>
            </a:solidFill>
          </a:ln>
        </p:spPr>
        <p:txBody>
          <a:bodyPr wrap="square" rtlCol="0">
            <a:spAutoFit/>
          </a:bodyPr>
          <a:lstStyle/>
          <a:p>
            <a:r>
              <a:rPr lang="en-GB" sz="3200" dirty="0">
                <a:solidFill>
                  <a:schemeClr val="bg1"/>
                </a:solidFill>
              </a:rPr>
              <a:t>FALSE – One in 10 children and young people between 5-16 years has a diagnosable mental health disorder.</a:t>
            </a:r>
          </a:p>
        </p:txBody>
      </p:sp>
    </p:spTree>
    <p:extLst>
      <p:ext uri="{BB962C8B-B14F-4D97-AF65-F5344CB8AC3E}">
        <p14:creationId xmlns:p14="http://schemas.microsoft.com/office/powerpoint/2010/main" val="378736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2062103"/>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2 – Research suggests that 20% of children have a mental health problem in any given year.</a:t>
            </a:r>
          </a:p>
        </p:txBody>
      </p:sp>
      <p:sp>
        <p:nvSpPr>
          <p:cNvPr id="4" name="TextBox 3">
            <a:extLst>
              <a:ext uri="{FF2B5EF4-FFF2-40B4-BE49-F238E27FC236}">
                <a16:creationId xmlns:a16="http://schemas.microsoft.com/office/drawing/2014/main" id="{8C268207-ABA8-4A2C-8139-AFB0DE4A3817}"/>
              </a:ext>
            </a:extLst>
          </p:cNvPr>
          <p:cNvSpPr txBox="1"/>
          <p:nvPr/>
        </p:nvSpPr>
        <p:spPr>
          <a:xfrm>
            <a:off x="881743" y="3429000"/>
            <a:ext cx="9627080" cy="1569660"/>
          </a:xfrm>
          <a:prstGeom prst="rect">
            <a:avLst/>
          </a:prstGeom>
          <a:noFill/>
          <a:ln w="19050">
            <a:solidFill>
              <a:schemeClr val="bg1"/>
            </a:solidFill>
          </a:ln>
        </p:spPr>
        <p:txBody>
          <a:bodyPr wrap="square" rtlCol="0">
            <a:spAutoFit/>
          </a:bodyPr>
          <a:lstStyle/>
          <a:p>
            <a:r>
              <a:rPr lang="en-GB" sz="3200" dirty="0">
                <a:solidFill>
                  <a:schemeClr val="bg1"/>
                </a:solidFill>
              </a:rPr>
              <a:t>TRUE – Research suggests that about 20% of children have a mental health problem in any given year, and about 10% at any one time.</a:t>
            </a:r>
          </a:p>
        </p:txBody>
      </p:sp>
    </p:spTree>
    <p:extLst>
      <p:ext uri="{BB962C8B-B14F-4D97-AF65-F5344CB8AC3E}">
        <p14:creationId xmlns:p14="http://schemas.microsoft.com/office/powerpoint/2010/main" val="32237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1569660"/>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3 – Self harm is not common in young people.</a:t>
            </a:r>
          </a:p>
        </p:txBody>
      </p:sp>
      <p:sp>
        <p:nvSpPr>
          <p:cNvPr id="4" name="TextBox 3">
            <a:extLst>
              <a:ext uri="{FF2B5EF4-FFF2-40B4-BE49-F238E27FC236}">
                <a16:creationId xmlns:a16="http://schemas.microsoft.com/office/drawing/2014/main" id="{8C268207-ABA8-4A2C-8139-AFB0DE4A3817}"/>
              </a:ext>
            </a:extLst>
          </p:cNvPr>
          <p:cNvSpPr txBox="1"/>
          <p:nvPr/>
        </p:nvSpPr>
        <p:spPr>
          <a:xfrm>
            <a:off x="408214" y="3020786"/>
            <a:ext cx="11299372" cy="2677656"/>
          </a:xfrm>
          <a:prstGeom prst="rect">
            <a:avLst/>
          </a:prstGeom>
          <a:noFill/>
          <a:ln w="19050">
            <a:solidFill>
              <a:schemeClr val="bg1"/>
            </a:solidFill>
          </a:ln>
        </p:spPr>
        <p:txBody>
          <a:bodyPr wrap="square" rtlCol="0">
            <a:spAutoFit/>
          </a:bodyPr>
          <a:lstStyle/>
          <a:p>
            <a:r>
              <a:rPr lang="en-GB" sz="2400" dirty="0">
                <a:solidFill>
                  <a:schemeClr val="bg1"/>
                </a:solidFill>
              </a:rPr>
              <a:t>FALSE – Between one in 12 and one in 15 children and young people deliberately self-harm according to a report from the Mental Health Foundation.</a:t>
            </a:r>
          </a:p>
          <a:p>
            <a:endParaRPr lang="en-GB" sz="2400" dirty="0">
              <a:solidFill>
                <a:schemeClr val="bg1"/>
              </a:solidFill>
            </a:endParaRPr>
          </a:p>
          <a:p>
            <a:r>
              <a:rPr lang="en-GB" sz="2400" dirty="0">
                <a:solidFill>
                  <a:schemeClr val="bg1"/>
                </a:solidFill>
              </a:rPr>
              <a:t>Self-harm describes the various things that some young people do to harm themselves in a deliberate and usually hidden way.  The most common methods involve repeatedly cutting the skin.  The average age of onset is 12 years old, although it can affect those who are younger.</a:t>
            </a:r>
          </a:p>
        </p:txBody>
      </p:sp>
    </p:spTree>
    <p:extLst>
      <p:ext uri="{BB962C8B-B14F-4D97-AF65-F5344CB8AC3E}">
        <p14:creationId xmlns:p14="http://schemas.microsoft.com/office/powerpoint/2010/main" val="370498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2062103"/>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4 – One in five young adults show signs of an eating disorder.</a:t>
            </a:r>
          </a:p>
        </p:txBody>
      </p:sp>
      <p:sp>
        <p:nvSpPr>
          <p:cNvPr id="4" name="TextBox 3">
            <a:extLst>
              <a:ext uri="{FF2B5EF4-FFF2-40B4-BE49-F238E27FC236}">
                <a16:creationId xmlns:a16="http://schemas.microsoft.com/office/drawing/2014/main" id="{8C268207-ABA8-4A2C-8139-AFB0DE4A3817}"/>
              </a:ext>
            </a:extLst>
          </p:cNvPr>
          <p:cNvSpPr txBox="1"/>
          <p:nvPr/>
        </p:nvSpPr>
        <p:spPr>
          <a:xfrm>
            <a:off x="446314" y="3429000"/>
            <a:ext cx="11299372" cy="1938992"/>
          </a:xfrm>
          <a:prstGeom prst="rect">
            <a:avLst/>
          </a:prstGeom>
          <a:noFill/>
          <a:ln w="19050">
            <a:solidFill>
              <a:schemeClr val="bg1"/>
            </a:solidFill>
          </a:ln>
        </p:spPr>
        <p:txBody>
          <a:bodyPr wrap="square" rtlCol="0">
            <a:spAutoFit/>
          </a:bodyPr>
          <a:lstStyle/>
          <a:p>
            <a:r>
              <a:rPr lang="en-GB" sz="2400" dirty="0">
                <a:solidFill>
                  <a:schemeClr val="bg1"/>
                </a:solidFill>
              </a:rPr>
              <a:t>TRUE – According to Young Minds (2015).</a:t>
            </a:r>
          </a:p>
          <a:p>
            <a:endParaRPr lang="en-GB" sz="2400" dirty="0">
              <a:solidFill>
                <a:schemeClr val="bg1"/>
              </a:solidFill>
            </a:endParaRPr>
          </a:p>
          <a:p>
            <a:r>
              <a:rPr lang="en-GB" sz="2400" dirty="0">
                <a:solidFill>
                  <a:schemeClr val="bg1"/>
                </a:solidFill>
              </a:rPr>
              <a:t>It is important to remember that anyone can develop an eating disorder and it’s not just restricted to teenagers.  Adults and younger children an be affected, and children as young as seven can develop anorexia.</a:t>
            </a:r>
          </a:p>
        </p:txBody>
      </p:sp>
    </p:spTree>
    <p:extLst>
      <p:ext uri="{BB962C8B-B14F-4D97-AF65-F5344CB8AC3E}">
        <p14:creationId xmlns:p14="http://schemas.microsoft.com/office/powerpoint/2010/main" val="309789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2062103"/>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5 – Nearly a quarter of young people fear the reaction of friends when they talk about their mental health problems.</a:t>
            </a:r>
          </a:p>
        </p:txBody>
      </p:sp>
      <p:sp>
        <p:nvSpPr>
          <p:cNvPr id="4" name="TextBox 3">
            <a:extLst>
              <a:ext uri="{FF2B5EF4-FFF2-40B4-BE49-F238E27FC236}">
                <a16:creationId xmlns:a16="http://schemas.microsoft.com/office/drawing/2014/main" id="{8C268207-ABA8-4A2C-8139-AFB0DE4A3817}"/>
              </a:ext>
            </a:extLst>
          </p:cNvPr>
          <p:cNvSpPr txBox="1"/>
          <p:nvPr/>
        </p:nvSpPr>
        <p:spPr>
          <a:xfrm>
            <a:off x="446314" y="3429000"/>
            <a:ext cx="11299372" cy="2677656"/>
          </a:xfrm>
          <a:prstGeom prst="rect">
            <a:avLst/>
          </a:prstGeom>
          <a:noFill/>
          <a:ln w="19050">
            <a:solidFill>
              <a:schemeClr val="bg1"/>
            </a:solidFill>
          </a:ln>
        </p:spPr>
        <p:txBody>
          <a:bodyPr wrap="square" rtlCol="0">
            <a:spAutoFit/>
          </a:bodyPr>
          <a:lstStyle/>
          <a:p>
            <a:r>
              <a:rPr lang="en-GB" sz="2400" dirty="0">
                <a:solidFill>
                  <a:schemeClr val="bg1"/>
                </a:solidFill>
              </a:rPr>
              <a:t>FALSE – Nearly three in four young people fear the reactions of friends when they talk about their mental heath problems. (Time to Change campaign 2008)</a:t>
            </a:r>
          </a:p>
          <a:p>
            <a:endParaRPr lang="en-GB" sz="2400" dirty="0">
              <a:solidFill>
                <a:schemeClr val="bg1"/>
              </a:solidFill>
            </a:endParaRPr>
          </a:p>
          <a:p>
            <a:r>
              <a:rPr lang="en-GB" sz="2400" dirty="0">
                <a:solidFill>
                  <a:schemeClr val="bg1"/>
                </a:solidFill>
              </a:rPr>
              <a:t>Therefore it’s important to work to create supportive and open environments, where young people feel more able to talk about their feelings or to seek support.  The availability of information about other sources of support, such as Childline or Samaritans can be really beneficial.</a:t>
            </a:r>
          </a:p>
        </p:txBody>
      </p:sp>
    </p:spTree>
    <p:extLst>
      <p:ext uri="{BB962C8B-B14F-4D97-AF65-F5344CB8AC3E}">
        <p14:creationId xmlns:p14="http://schemas.microsoft.com/office/powerpoint/2010/main" val="309152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ellbeing champions | Scouts">
            <a:hlinkClick r:id="rId2"/>
            <a:extLst>
              <a:ext uri="{FF2B5EF4-FFF2-40B4-BE49-F238E27FC236}">
                <a16:creationId xmlns:a16="http://schemas.microsoft.com/office/drawing/2014/main" id="{38C07F3A-A6C5-467A-9FF8-FA3C2D0D6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457" y="417575"/>
            <a:ext cx="8905681" cy="4987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976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3046988"/>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6 – Children who face three or more stressful life events, for example bereavement, divorce or serious illness, are three times more likely than other children to develop emotional and behavioural disorders..</a:t>
            </a:r>
          </a:p>
        </p:txBody>
      </p:sp>
      <p:sp>
        <p:nvSpPr>
          <p:cNvPr id="4" name="TextBox 3">
            <a:extLst>
              <a:ext uri="{FF2B5EF4-FFF2-40B4-BE49-F238E27FC236}">
                <a16:creationId xmlns:a16="http://schemas.microsoft.com/office/drawing/2014/main" id="{8C268207-ABA8-4A2C-8139-AFB0DE4A3817}"/>
              </a:ext>
            </a:extLst>
          </p:cNvPr>
          <p:cNvSpPr txBox="1"/>
          <p:nvPr/>
        </p:nvSpPr>
        <p:spPr>
          <a:xfrm>
            <a:off x="426237" y="4327072"/>
            <a:ext cx="11299372" cy="1200329"/>
          </a:xfrm>
          <a:prstGeom prst="rect">
            <a:avLst/>
          </a:prstGeom>
          <a:noFill/>
          <a:ln w="19050">
            <a:solidFill>
              <a:schemeClr val="bg1"/>
            </a:solidFill>
          </a:ln>
        </p:spPr>
        <p:txBody>
          <a:bodyPr wrap="square" rtlCol="0">
            <a:spAutoFit/>
          </a:bodyPr>
          <a:lstStyle/>
          <a:p>
            <a:r>
              <a:rPr lang="en-GB" sz="2400" dirty="0">
                <a:solidFill>
                  <a:schemeClr val="bg1"/>
                </a:solidFill>
              </a:rPr>
              <a:t>TRUE – Scouting has an important part to play in providing a supportive environment, and supporting young people to develop their resilience and coping skills, to get through challenges in their lives.</a:t>
            </a:r>
          </a:p>
        </p:txBody>
      </p:sp>
    </p:spTree>
    <p:extLst>
      <p:ext uri="{BB962C8B-B14F-4D97-AF65-F5344CB8AC3E}">
        <p14:creationId xmlns:p14="http://schemas.microsoft.com/office/powerpoint/2010/main" val="136935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2062103"/>
          </a:xfrm>
          <a:prstGeom prst="rect">
            <a:avLst/>
          </a:prstGeom>
          <a:noFill/>
        </p:spPr>
        <p:txBody>
          <a:bodyPr wrap="square" rtlCol="0">
            <a:spAutoFit/>
          </a:bodyPr>
          <a:lstStyle/>
          <a:p>
            <a:r>
              <a:rPr lang="en-GB" sz="3200" b="1" dirty="0">
                <a:solidFill>
                  <a:schemeClr val="bg1"/>
                </a:solidFill>
              </a:rPr>
              <a:t>Mental Health Quiz – TRUE or FALSE</a:t>
            </a:r>
          </a:p>
          <a:p>
            <a:endParaRPr lang="en-GB" sz="3200" dirty="0">
              <a:solidFill>
                <a:schemeClr val="bg1"/>
              </a:solidFill>
            </a:endParaRPr>
          </a:p>
          <a:p>
            <a:r>
              <a:rPr lang="en-GB" sz="3200" dirty="0">
                <a:solidFill>
                  <a:schemeClr val="bg1"/>
                </a:solidFill>
              </a:rPr>
              <a:t>7 – Young people are more vulnerable to mental health problems in adolescence.</a:t>
            </a:r>
          </a:p>
        </p:txBody>
      </p:sp>
      <p:sp>
        <p:nvSpPr>
          <p:cNvPr id="4" name="TextBox 3">
            <a:extLst>
              <a:ext uri="{FF2B5EF4-FFF2-40B4-BE49-F238E27FC236}">
                <a16:creationId xmlns:a16="http://schemas.microsoft.com/office/drawing/2014/main" id="{8C268207-ABA8-4A2C-8139-AFB0DE4A3817}"/>
              </a:ext>
            </a:extLst>
          </p:cNvPr>
          <p:cNvSpPr txBox="1"/>
          <p:nvPr/>
        </p:nvSpPr>
        <p:spPr>
          <a:xfrm>
            <a:off x="426237" y="4327072"/>
            <a:ext cx="11299372" cy="1200329"/>
          </a:xfrm>
          <a:prstGeom prst="rect">
            <a:avLst/>
          </a:prstGeom>
          <a:noFill/>
          <a:ln w="19050">
            <a:solidFill>
              <a:schemeClr val="bg1"/>
            </a:solidFill>
          </a:ln>
        </p:spPr>
        <p:txBody>
          <a:bodyPr wrap="square" rtlCol="0">
            <a:spAutoFit/>
          </a:bodyPr>
          <a:lstStyle/>
          <a:p>
            <a:r>
              <a:rPr lang="en-GB" sz="2400" dirty="0">
                <a:solidFill>
                  <a:schemeClr val="bg1"/>
                </a:solidFill>
              </a:rPr>
              <a:t>TRUE – Young people are more vulnerable o mental health problems in times of change, and adolescence is a transitional process.  Scouting can provide a valuable anchor and source of support in times of change.</a:t>
            </a:r>
          </a:p>
        </p:txBody>
      </p:sp>
    </p:spTree>
    <p:extLst>
      <p:ext uri="{BB962C8B-B14F-4D97-AF65-F5344CB8AC3E}">
        <p14:creationId xmlns:p14="http://schemas.microsoft.com/office/powerpoint/2010/main" val="53587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dirty="0">
                <a:solidFill>
                  <a:schemeClr val="bg1"/>
                </a:solidFill>
              </a:rPr>
              <a:t>Scouting has a positive impact on the emotional wellbeing of young people.</a:t>
            </a:r>
          </a:p>
          <a:p>
            <a:endParaRPr lang="en-GB" sz="3200" dirty="0">
              <a:solidFill>
                <a:schemeClr val="bg1"/>
              </a:solidFill>
            </a:endParaRPr>
          </a:p>
        </p:txBody>
      </p:sp>
    </p:spTree>
    <p:extLst>
      <p:ext uri="{BB962C8B-B14F-4D97-AF65-F5344CB8AC3E}">
        <p14:creationId xmlns:p14="http://schemas.microsoft.com/office/powerpoint/2010/main" val="5433355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p:txBody>
          <a:bodyPr/>
          <a:lstStyle/>
          <a:p>
            <a:r>
              <a:rPr lang="en-US" dirty="0"/>
              <a:t>Supporting Young People (14)</a:t>
            </a:r>
          </a:p>
        </p:txBody>
      </p:sp>
      <p:sp>
        <p:nvSpPr>
          <p:cNvPr id="4" name="Text Placeholder 3"/>
          <p:cNvSpPr>
            <a:spLocks noGrp="1"/>
          </p:cNvSpPr>
          <p:nvPr>
            <p:ph type="body" sz="quarter" idx="12"/>
          </p:nvPr>
        </p:nvSpPr>
        <p:spPr>
          <a:xfrm>
            <a:off x="345675" y="1175872"/>
            <a:ext cx="10986354" cy="783558"/>
          </a:xfrm>
        </p:spPr>
        <p:txBody>
          <a:bodyPr>
            <a:normAutofit fontScale="77500" lnSpcReduction="20000"/>
          </a:bodyPr>
          <a:lstStyle/>
          <a:p>
            <a:r>
              <a:rPr lang="en-US" dirty="0"/>
              <a:t>Session 4 – Responding to issues affecting young people</a:t>
            </a:r>
          </a:p>
        </p:txBody>
      </p:sp>
      <p:sp>
        <p:nvSpPr>
          <p:cNvPr id="5" name="TextBox 4">
            <a:extLst>
              <a:ext uri="{FF2B5EF4-FFF2-40B4-BE49-F238E27FC236}">
                <a16:creationId xmlns:a16="http://schemas.microsoft.com/office/drawing/2014/main" id="{AD0D0597-976A-49F9-9077-7BC22B8742A9}"/>
              </a:ext>
            </a:extLst>
          </p:cNvPr>
          <p:cNvSpPr txBox="1"/>
          <p:nvPr/>
        </p:nvSpPr>
        <p:spPr>
          <a:xfrm>
            <a:off x="345675" y="1841242"/>
            <a:ext cx="10986354" cy="1569660"/>
          </a:xfrm>
          <a:prstGeom prst="rect">
            <a:avLst/>
          </a:prstGeom>
          <a:noFill/>
          <a:ln>
            <a:solidFill>
              <a:schemeClr val="bg1"/>
            </a:solidFill>
          </a:ln>
        </p:spPr>
        <p:txBody>
          <a:bodyPr wrap="square" rtlCol="0">
            <a:spAutoFit/>
          </a:bodyPr>
          <a:lstStyle/>
          <a:p>
            <a:r>
              <a:rPr lang="en-GB" sz="3200" dirty="0">
                <a:solidFill>
                  <a:schemeClr val="bg1"/>
                </a:solidFill>
              </a:rPr>
              <a:t>Objectives:</a:t>
            </a:r>
          </a:p>
          <a:p>
            <a:pPr marL="457200" indent="-457200">
              <a:buFont typeface="Arial" panose="020B0604020202020204" pitchFamily="34" charset="0"/>
              <a:buChar char="•"/>
            </a:pPr>
            <a:r>
              <a:rPr lang="en-GB" sz="3200" dirty="0">
                <a:solidFill>
                  <a:schemeClr val="bg1"/>
                </a:solidFill>
              </a:rPr>
              <a:t>Recognise issues that may affect young people and identify sources of support.</a:t>
            </a:r>
          </a:p>
        </p:txBody>
      </p:sp>
    </p:spTree>
    <p:extLst>
      <p:ext uri="{BB962C8B-B14F-4D97-AF65-F5344CB8AC3E}">
        <p14:creationId xmlns:p14="http://schemas.microsoft.com/office/powerpoint/2010/main" val="3489548885"/>
      </p:ext>
    </p:extLst>
  </p:cSld>
  <p:clrMapOvr>
    <a:masterClrMapping/>
  </p:clrMapOvr>
  <mc:AlternateContent xmlns:mc="http://schemas.openxmlformats.org/markup-compatibility/2006" xmlns:p14="http://schemas.microsoft.com/office/powerpoint/2010/main">
    <mc:Choice Requires="p14">
      <p:transition spd="slow" p14:dur="2000" advTm="35943"/>
    </mc:Choice>
    <mc:Fallback xmlns="">
      <p:transition spd="slow" advTm="3594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2062103"/>
          </a:xfrm>
          <a:prstGeom prst="rect">
            <a:avLst/>
          </a:prstGeom>
          <a:noFill/>
        </p:spPr>
        <p:txBody>
          <a:bodyPr wrap="square" rtlCol="0">
            <a:spAutoFit/>
          </a:bodyPr>
          <a:lstStyle/>
          <a:p>
            <a:r>
              <a:rPr lang="en-GB" sz="3200" dirty="0">
                <a:solidFill>
                  <a:schemeClr val="bg1"/>
                </a:solidFill>
              </a:rPr>
              <a:t>Puberty?</a:t>
            </a:r>
          </a:p>
          <a:p>
            <a:endParaRPr lang="en-GB" sz="3200" dirty="0">
              <a:solidFill>
                <a:schemeClr val="bg1"/>
              </a:solidFill>
            </a:endParaRPr>
          </a:p>
          <a:p>
            <a:r>
              <a:rPr lang="en-GB" sz="3200" dirty="0">
                <a:solidFill>
                  <a:schemeClr val="bg1"/>
                </a:solidFill>
              </a:rPr>
              <a:t>Volunteers in which sections need to have an awareness of puberty?</a:t>
            </a:r>
          </a:p>
        </p:txBody>
      </p:sp>
    </p:spTree>
    <p:extLst>
      <p:ext uri="{BB962C8B-B14F-4D97-AF65-F5344CB8AC3E}">
        <p14:creationId xmlns:p14="http://schemas.microsoft.com/office/powerpoint/2010/main" val="27665360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1446550"/>
          </a:xfrm>
          <a:prstGeom prst="rect">
            <a:avLst/>
          </a:prstGeom>
          <a:noFill/>
          <a:ln w="19050">
            <a:solidFill>
              <a:schemeClr val="bg1"/>
            </a:solidFill>
          </a:ln>
        </p:spPr>
        <p:txBody>
          <a:bodyPr wrap="square" rtlCol="0">
            <a:spAutoFit/>
          </a:bodyPr>
          <a:lstStyle/>
          <a:p>
            <a:r>
              <a:rPr lang="en-GB" sz="4400" dirty="0">
                <a:solidFill>
                  <a:schemeClr val="bg1"/>
                </a:solidFill>
              </a:rPr>
              <a:t>1 – You suspect that a young person in your section is experiencing depression</a:t>
            </a:r>
          </a:p>
        </p:txBody>
      </p:sp>
    </p:spTree>
    <p:extLst>
      <p:ext uri="{BB962C8B-B14F-4D97-AF65-F5344CB8AC3E}">
        <p14:creationId xmlns:p14="http://schemas.microsoft.com/office/powerpoint/2010/main" val="10574994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2123658"/>
          </a:xfrm>
          <a:prstGeom prst="rect">
            <a:avLst/>
          </a:prstGeom>
          <a:noFill/>
          <a:ln w="19050">
            <a:solidFill>
              <a:schemeClr val="bg1"/>
            </a:solidFill>
          </a:ln>
        </p:spPr>
        <p:txBody>
          <a:bodyPr wrap="square" rtlCol="0">
            <a:spAutoFit/>
          </a:bodyPr>
          <a:lstStyle/>
          <a:p>
            <a:r>
              <a:rPr lang="en-GB" sz="4400" dirty="0">
                <a:solidFill>
                  <a:schemeClr val="bg1"/>
                </a:solidFill>
              </a:rPr>
              <a:t>2 – You notice that a number of your Explorers have started smoking outside the Scout Hut before and after Explorers.</a:t>
            </a:r>
          </a:p>
        </p:txBody>
      </p:sp>
    </p:spTree>
    <p:extLst>
      <p:ext uri="{BB962C8B-B14F-4D97-AF65-F5344CB8AC3E}">
        <p14:creationId xmlns:p14="http://schemas.microsoft.com/office/powerpoint/2010/main" val="38414495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2123658"/>
          </a:xfrm>
          <a:prstGeom prst="rect">
            <a:avLst/>
          </a:prstGeom>
          <a:noFill/>
          <a:ln w="19050">
            <a:solidFill>
              <a:schemeClr val="bg1"/>
            </a:solidFill>
          </a:ln>
        </p:spPr>
        <p:txBody>
          <a:bodyPr wrap="square" rtlCol="0">
            <a:spAutoFit/>
          </a:bodyPr>
          <a:lstStyle/>
          <a:p>
            <a:r>
              <a:rPr lang="en-GB" sz="4400" dirty="0">
                <a:solidFill>
                  <a:schemeClr val="bg1"/>
                </a:solidFill>
              </a:rPr>
              <a:t>3 – One of your Cubs has started to become withdrawn at Scouting and has asked to change Sixes.</a:t>
            </a:r>
          </a:p>
        </p:txBody>
      </p:sp>
    </p:spTree>
    <p:extLst>
      <p:ext uri="{BB962C8B-B14F-4D97-AF65-F5344CB8AC3E}">
        <p14:creationId xmlns:p14="http://schemas.microsoft.com/office/powerpoint/2010/main" val="30492544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2800767"/>
          </a:xfrm>
          <a:prstGeom prst="rect">
            <a:avLst/>
          </a:prstGeom>
          <a:noFill/>
          <a:ln w="19050">
            <a:solidFill>
              <a:schemeClr val="bg1"/>
            </a:solidFill>
          </a:ln>
        </p:spPr>
        <p:txBody>
          <a:bodyPr wrap="square" rtlCol="0">
            <a:spAutoFit/>
          </a:bodyPr>
          <a:lstStyle/>
          <a:p>
            <a:r>
              <a:rPr lang="en-GB" sz="4400" dirty="0">
                <a:solidFill>
                  <a:schemeClr val="bg1"/>
                </a:solidFill>
              </a:rPr>
              <a:t>4 – You notice that one of your Scouts is extremely self critical.  They refer to themselves as “stupid” and lack confidence in activities.</a:t>
            </a:r>
          </a:p>
        </p:txBody>
      </p:sp>
    </p:spTree>
    <p:extLst>
      <p:ext uri="{BB962C8B-B14F-4D97-AF65-F5344CB8AC3E}">
        <p14:creationId xmlns:p14="http://schemas.microsoft.com/office/powerpoint/2010/main" val="11243715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2123658"/>
          </a:xfrm>
          <a:prstGeom prst="rect">
            <a:avLst/>
          </a:prstGeom>
          <a:noFill/>
          <a:ln w="19050">
            <a:solidFill>
              <a:schemeClr val="bg1"/>
            </a:solidFill>
          </a:ln>
        </p:spPr>
        <p:txBody>
          <a:bodyPr wrap="square" rtlCol="0">
            <a:spAutoFit/>
          </a:bodyPr>
          <a:lstStyle/>
          <a:p>
            <a:r>
              <a:rPr lang="en-GB" sz="4400" dirty="0">
                <a:solidFill>
                  <a:schemeClr val="bg1"/>
                </a:solidFill>
              </a:rPr>
              <a:t>5 – One of the parents of a young person in your Beaver Colony tells you that they are separating.</a:t>
            </a:r>
          </a:p>
        </p:txBody>
      </p:sp>
    </p:spTree>
    <p:extLst>
      <p:ext uri="{BB962C8B-B14F-4D97-AF65-F5344CB8AC3E}">
        <p14:creationId xmlns:p14="http://schemas.microsoft.com/office/powerpoint/2010/main" val="29873342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2123658"/>
          </a:xfrm>
          <a:prstGeom prst="rect">
            <a:avLst/>
          </a:prstGeom>
          <a:noFill/>
          <a:ln w="19050">
            <a:solidFill>
              <a:schemeClr val="bg1"/>
            </a:solidFill>
          </a:ln>
        </p:spPr>
        <p:txBody>
          <a:bodyPr wrap="square" rtlCol="0">
            <a:spAutoFit/>
          </a:bodyPr>
          <a:lstStyle/>
          <a:p>
            <a:r>
              <a:rPr lang="en-GB" sz="4400" dirty="0">
                <a:solidFill>
                  <a:schemeClr val="bg1"/>
                </a:solidFill>
              </a:rPr>
              <a:t>6 – At Scouts you’ve started noticing cuts on Mason’s arms and suspect that he might be self-harming.</a:t>
            </a:r>
          </a:p>
        </p:txBody>
      </p:sp>
    </p:spTree>
    <p:extLst>
      <p:ext uri="{BB962C8B-B14F-4D97-AF65-F5344CB8AC3E}">
        <p14:creationId xmlns:p14="http://schemas.microsoft.com/office/powerpoint/2010/main" val="5967061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26237" y="3606968"/>
            <a:ext cx="11299372" cy="2123658"/>
          </a:xfrm>
          <a:prstGeom prst="rect">
            <a:avLst/>
          </a:prstGeom>
          <a:noFill/>
          <a:ln w="19050">
            <a:solidFill>
              <a:schemeClr val="bg1"/>
            </a:solidFill>
          </a:ln>
        </p:spPr>
        <p:txBody>
          <a:bodyPr wrap="square" rtlCol="0">
            <a:spAutoFit/>
          </a:bodyPr>
          <a:lstStyle/>
          <a:p>
            <a:r>
              <a:rPr lang="en-GB" sz="4400" dirty="0">
                <a:solidFill>
                  <a:schemeClr val="bg1"/>
                </a:solidFill>
              </a:rPr>
              <a:t>7 – One of your Cubs has experienced bereavement in the family; their younger sister has passed away from an illness.</a:t>
            </a:r>
          </a:p>
        </p:txBody>
      </p:sp>
    </p:spTree>
    <p:extLst>
      <p:ext uri="{BB962C8B-B14F-4D97-AF65-F5344CB8AC3E}">
        <p14:creationId xmlns:p14="http://schemas.microsoft.com/office/powerpoint/2010/main" val="22377757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10806126" cy="1569660"/>
          </a:xfrm>
          <a:prstGeom prst="rect">
            <a:avLst/>
          </a:prstGeom>
          <a:noFill/>
        </p:spPr>
        <p:txBody>
          <a:bodyPr wrap="square" rtlCol="0">
            <a:spAutoFit/>
          </a:bodyPr>
          <a:lstStyle/>
          <a:p>
            <a:r>
              <a:rPr lang="en-GB" sz="3200" u="sng" dirty="0">
                <a:solidFill>
                  <a:schemeClr val="bg1"/>
                </a:solidFill>
              </a:rPr>
              <a:t>Discuss these scenarios</a:t>
            </a:r>
          </a:p>
          <a:p>
            <a:r>
              <a:rPr lang="en-GB" sz="3200" dirty="0">
                <a:solidFill>
                  <a:schemeClr val="bg1"/>
                </a:solidFill>
              </a:rPr>
              <a:t>How would you respond?  Where could you get support or guidance?</a:t>
            </a:r>
          </a:p>
        </p:txBody>
      </p:sp>
      <p:sp>
        <p:nvSpPr>
          <p:cNvPr id="3" name="TextBox 2">
            <a:extLst>
              <a:ext uri="{FF2B5EF4-FFF2-40B4-BE49-F238E27FC236}">
                <a16:creationId xmlns:a16="http://schemas.microsoft.com/office/drawing/2014/main" id="{E02E0B76-BFFE-4AFD-825F-84309C80FB46}"/>
              </a:ext>
            </a:extLst>
          </p:cNvPr>
          <p:cNvSpPr txBox="1"/>
          <p:nvPr/>
        </p:nvSpPr>
        <p:spPr>
          <a:xfrm>
            <a:off x="446314" y="3019140"/>
            <a:ext cx="11299372" cy="3477875"/>
          </a:xfrm>
          <a:prstGeom prst="rect">
            <a:avLst/>
          </a:prstGeom>
          <a:noFill/>
          <a:ln w="19050">
            <a:solidFill>
              <a:schemeClr val="bg1"/>
            </a:solidFill>
          </a:ln>
        </p:spPr>
        <p:txBody>
          <a:bodyPr wrap="square" rtlCol="0">
            <a:spAutoFit/>
          </a:bodyPr>
          <a:lstStyle/>
          <a:p>
            <a:r>
              <a:rPr lang="en-GB" sz="4400" dirty="0">
                <a:solidFill>
                  <a:schemeClr val="bg1"/>
                </a:solidFill>
              </a:rPr>
              <a:t>8 – You are aware that the parent of one of your Scouts, Maciej, is a single parent with two children and has an illness / disability.  You’ve noticed Maciej seems tired and anxious when he is at Scouts.</a:t>
            </a:r>
          </a:p>
        </p:txBody>
      </p:sp>
    </p:spTree>
    <p:extLst>
      <p:ext uri="{BB962C8B-B14F-4D97-AF65-F5344CB8AC3E}">
        <p14:creationId xmlns:p14="http://schemas.microsoft.com/office/powerpoint/2010/main" val="11237506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543278"/>
          </a:xfrm>
        </p:spPr>
        <p:txBody>
          <a:bodyPr/>
          <a:lstStyle/>
          <a:p>
            <a:pPr marL="18000" lvl="1" indent="0">
              <a:buNone/>
            </a:pPr>
            <a:r>
              <a:rPr lang="en-GB" sz="3600" dirty="0"/>
              <a:t>KEY MESSAGE 21</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You don’t have to be an expert and it is important that you seek support or signpost where needed.</a:t>
            </a:r>
            <a:endParaRPr lang="en-GB" dirty="0"/>
          </a:p>
          <a:p>
            <a:endParaRPr lang="en-GB" dirty="0"/>
          </a:p>
        </p:txBody>
      </p:sp>
      <p:pic>
        <p:nvPicPr>
          <p:cNvPr id="3" name="Graphic 2" descr="Link">
            <a:hlinkClick r:id="rId3"/>
            <a:extLst>
              <a:ext uri="{FF2B5EF4-FFF2-40B4-BE49-F238E27FC236}">
                <a16:creationId xmlns:a16="http://schemas.microsoft.com/office/drawing/2014/main" id="{775BCCE1-93E2-44BD-9068-24B4BFDC14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65471" y="4431814"/>
            <a:ext cx="1153885" cy="1153885"/>
          </a:xfrm>
          <a:prstGeom prst="rect">
            <a:avLst/>
          </a:prstGeom>
        </p:spPr>
      </p:pic>
    </p:spTree>
    <p:extLst>
      <p:ext uri="{BB962C8B-B14F-4D97-AF65-F5344CB8AC3E}">
        <p14:creationId xmlns:p14="http://schemas.microsoft.com/office/powerpoint/2010/main" val="2775905471"/>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2712281"/>
          </a:xfrm>
        </p:spPr>
        <p:txBody>
          <a:bodyPr/>
          <a:lstStyle/>
          <a:p>
            <a:pPr marL="18000" lvl="1" indent="0">
              <a:buNone/>
            </a:pPr>
            <a:r>
              <a:rPr lang="en-GB" sz="3600" dirty="0"/>
              <a:t>KEY MESSAGE 22</a:t>
            </a:r>
          </a:p>
          <a:p>
            <a:pPr marL="18000" lvl="3" indent="0">
              <a:buNone/>
            </a:pPr>
            <a:endParaRPr lang="en-GB" sz="3600" dirty="0">
              <a:latin typeface="+mj-lt"/>
            </a:endParaRPr>
          </a:p>
          <a:p>
            <a:pPr marL="475200" lvl="3" indent="-457200">
              <a:lnSpc>
                <a:spcPct val="150000"/>
              </a:lnSpc>
              <a:buFont typeface="Wingdings" panose="05000000000000000000" pitchFamily="2" charset="2"/>
              <a:buChar char="ü"/>
            </a:pPr>
            <a:r>
              <a:rPr lang="en-GB" sz="3600" dirty="0">
                <a:latin typeface="+mj-lt"/>
              </a:rPr>
              <a:t>Life events can have a significant impact on young people.</a:t>
            </a:r>
            <a:endParaRPr lang="en-GB" dirty="0"/>
          </a:p>
          <a:p>
            <a:endParaRPr lang="en-GB" dirty="0"/>
          </a:p>
        </p:txBody>
      </p:sp>
    </p:spTree>
    <p:extLst>
      <p:ext uri="{BB962C8B-B14F-4D97-AF65-F5344CB8AC3E}">
        <p14:creationId xmlns:p14="http://schemas.microsoft.com/office/powerpoint/2010/main" val="3087684857"/>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674400"/>
            <a:ext cx="9627080" cy="600164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1 - What is puberty?</a:t>
            </a:r>
          </a:p>
          <a:p>
            <a:endParaRPr lang="en-GB" sz="3200" dirty="0">
              <a:solidFill>
                <a:schemeClr val="bg1"/>
              </a:solidFill>
            </a:endParaRPr>
          </a:p>
          <a:p>
            <a:pPr marL="514350" indent="-514350">
              <a:buAutoNum type="alphaLcPeriod"/>
            </a:pPr>
            <a:r>
              <a:rPr lang="en-GB" sz="3200" dirty="0">
                <a:solidFill>
                  <a:schemeClr val="bg1"/>
                </a:solidFill>
              </a:rPr>
              <a:t>A stage in life, starting for girls when they begin their period and boys when their voice starts breaking.</a:t>
            </a:r>
          </a:p>
          <a:p>
            <a:pPr marL="514350" indent="-514350">
              <a:buAutoNum type="alphaLcPeriod"/>
            </a:pPr>
            <a:r>
              <a:rPr lang="en-GB" sz="3200" dirty="0">
                <a:solidFill>
                  <a:schemeClr val="bg1"/>
                </a:solidFill>
              </a:rPr>
              <a:t>The stage in life where sex hormones are released, the body matures sexually and the reproductive organs become functional.</a:t>
            </a:r>
          </a:p>
          <a:p>
            <a:pPr marL="514350" indent="-514350">
              <a:buAutoNum type="alphaLcPeriod"/>
            </a:pPr>
            <a:r>
              <a:rPr lang="en-GB" sz="3200" dirty="0">
                <a:solidFill>
                  <a:schemeClr val="bg1"/>
                </a:solidFill>
              </a:rPr>
              <a:t>A transitional process between childhood and adulthood.</a:t>
            </a:r>
          </a:p>
        </p:txBody>
      </p:sp>
    </p:spTree>
    <p:extLst>
      <p:ext uri="{BB962C8B-B14F-4D97-AF65-F5344CB8AC3E}">
        <p14:creationId xmlns:p14="http://schemas.microsoft.com/office/powerpoint/2010/main" val="25703590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8C14E1-4990-6241-809B-0DC2818380F7}"/>
              </a:ext>
            </a:extLst>
          </p:cNvPr>
          <p:cNvSpPr>
            <a:spLocks noGrp="1"/>
          </p:cNvSpPr>
          <p:nvPr>
            <p:ph type="body" sz="quarter" idx="14"/>
          </p:nvPr>
        </p:nvSpPr>
        <p:spPr>
          <a:xfrm>
            <a:off x="800166" y="1345737"/>
            <a:ext cx="9914726" cy="3543278"/>
          </a:xfrm>
        </p:spPr>
        <p:txBody>
          <a:bodyPr/>
          <a:lstStyle/>
          <a:p>
            <a:pPr marL="18000" lvl="1" indent="0">
              <a:buNone/>
            </a:pPr>
            <a:r>
              <a:rPr lang="en-GB" sz="3600" dirty="0"/>
              <a:t>KEY MESSAGE 23</a:t>
            </a:r>
          </a:p>
          <a:p>
            <a:pPr marL="18000" lvl="3" indent="0">
              <a:buNone/>
            </a:pPr>
            <a:endParaRPr lang="en-GB" sz="3600" dirty="0">
              <a:latin typeface="+mj-lt"/>
            </a:endParaRPr>
          </a:p>
          <a:p>
            <a:pPr marL="475200" indent="-457200">
              <a:lnSpc>
                <a:spcPct val="150000"/>
              </a:lnSpc>
              <a:buFont typeface="Wingdings" panose="05000000000000000000" pitchFamily="2" charset="2"/>
              <a:buChar char="ü"/>
            </a:pPr>
            <a:r>
              <a:rPr lang="en-GB" sz="3600" dirty="0">
                <a:latin typeface="+mj-lt"/>
              </a:rPr>
              <a:t>It is important to be aware of issues that can affect young people, including smoking, alcohol and substance misuse.</a:t>
            </a:r>
            <a:endParaRPr lang="en-GB" dirty="0"/>
          </a:p>
          <a:p>
            <a:endParaRPr lang="en-GB" dirty="0"/>
          </a:p>
        </p:txBody>
      </p:sp>
    </p:spTree>
    <p:extLst>
      <p:ext uri="{BB962C8B-B14F-4D97-AF65-F5344CB8AC3E}">
        <p14:creationId xmlns:p14="http://schemas.microsoft.com/office/powerpoint/2010/main" val="1314348865"/>
      </p:ext>
    </p:extLst>
  </p:cSld>
  <p:clrMapOvr>
    <a:masterClrMapping/>
  </p:clrMapOvr>
  <mc:AlternateContent xmlns:mc="http://schemas.openxmlformats.org/markup-compatibility/2006">
    <mc:Choice xmlns:p14="http://schemas.microsoft.com/office/powerpoint/2010/main" Requires="p14">
      <p:transition spd="slow" p14:dur="2000" advTm="133195"/>
    </mc:Choice>
    <mc:Fallback>
      <p:transition spd="slow" advTm="133195"/>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3B9E5B-9A67-4FBC-BD7F-DB0A0FAF4BAF}"/>
              </a:ext>
            </a:extLst>
          </p:cNvPr>
          <p:cNvSpPr>
            <a:spLocks noGrp="1"/>
          </p:cNvSpPr>
          <p:nvPr>
            <p:ph type="body" sz="quarter" idx="13"/>
          </p:nvPr>
        </p:nvSpPr>
        <p:spPr>
          <a:xfrm>
            <a:off x="350847" y="216034"/>
            <a:ext cx="10948523" cy="5303023"/>
          </a:xfrm>
        </p:spPr>
        <p:txBody>
          <a:bodyPr/>
          <a:lstStyle/>
          <a:p>
            <a:pPr>
              <a:buClr>
                <a:schemeClr val="bg1"/>
              </a:buClr>
            </a:pPr>
            <a:r>
              <a:rPr lang="en-GB" dirty="0"/>
              <a:t>Conclusion</a:t>
            </a:r>
          </a:p>
          <a:p>
            <a:pPr>
              <a:buClr>
                <a:schemeClr val="bg1"/>
              </a:buClr>
            </a:pPr>
            <a:r>
              <a:rPr lang="en-GB" sz="3200" dirty="0"/>
              <a:t>We’ve talked about:</a:t>
            </a:r>
          </a:p>
          <a:p>
            <a:pPr marL="582300" indent="-571500">
              <a:buClr>
                <a:schemeClr val="bg1"/>
              </a:buClr>
              <a:buFont typeface="Arial" panose="020B0604020202020204" pitchFamily="34" charset="0"/>
              <a:buChar char="•"/>
            </a:pPr>
            <a:r>
              <a:rPr lang="en-GB" sz="3200" dirty="0"/>
              <a:t>Characteristics of young people</a:t>
            </a:r>
          </a:p>
          <a:p>
            <a:pPr marL="582300" indent="-571500">
              <a:buClr>
                <a:schemeClr val="bg1"/>
              </a:buClr>
              <a:buFont typeface="Arial" panose="020B0604020202020204" pitchFamily="34" charset="0"/>
              <a:buChar char="•"/>
            </a:pPr>
            <a:r>
              <a:rPr lang="en-GB" sz="3200" dirty="0"/>
              <a:t>Development</a:t>
            </a:r>
          </a:p>
          <a:p>
            <a:pPr marL="582300" indent="-571500">
              <a:buClr>
                <a:schemeClr val="bg1"/>
              </a:buClr>
              <a:buFont typeface="Arial" panose="020B0604020202020204" pitchFamily="34" charset="0"/>
              <a:buChar char="•"/>
            </a:pPr>
            <a:r>
              <a:rPr lang="en-GB" sz="3200" dirty="0"/>
              <a:t>Changes in external influences</a:t>
            </a:r>
          </a:p>
          <a:p>
            <a:pPr marL="582300" indent="-571500">
              <a:buClr>
                <a:schemeClr val="bg1"/>
              </a:buClr>
              <a:buFont typeface="Arial" panose="020B0604020202020204" pitchFamily="34" charset="0"/>
              <a:buChar char="•"/>
            </a:pPr>
            <a:r>
              <a:rPr lang="en-GB" sz="3200" dirty="0"/>
              <a:t>Relationships</a:t>
            </a:r>
          </a:p>
          <a:p>
            <a:pPr marL="582300" indent="-571500">
              <a:buClr>
                <a:schemeClr val="bg1"/>
              </a:buClr>
              <a:buFont typeface="Arial" panose="020B0604020202020204" pitchFamily="34" charset="0"/>
              <a:buChar char="•"/>
            </a:pPr>
            <a:r>
              <a:rPr lang="en-GB" sz="3200" dirty="0"/>
              <a:t>Technology and social media</a:t>
            </a:r>
          </a:p>
          <a:p>
            <a:pPr marL="582300" indent="-571500">
              <a:buClr>
                <a:schemeClr val="bg1"/>
              </a:buClr>
              <a:buFont typeface="Arial" panose="020B0604020202020204" pitchFamily="34" charset="0"/>
              <a:buChar char="•"/>
            </a:pPr>
            <a:r>
              <a:rPr lang="en-GB" sz="3200" dirty="0"/>
              <a:t>Scout values and supportive environment</a:t>
            </a:r>
          </a:p>
          <a:p>
            <a:pPr marL="582300" indent="-571500">
              <a:buClr>
                <a:schemeClr val="bg1"/>
              </a:buClr>
              <a:buFont typeface="Arial" panose="020B0604020202020204" pitchFamily="34" charset="0"/>
              <a:buChar char="•"/>
            </a:pPr>
            <a:r>
              <a:rPr lang="en-GB" sz="3200" dirty="0"/>
              <a:t>How we communicate</a:t>
            </a:r>
          </a:p>
          <a:p>
            <a:pPr marL="582300" indent="-571500">
              <a:buClr>
                <a:schemeClr val="bg1"/>
              </a:buClr>
              <a:buFont typeface="Arial" panose="020B0604020202020204" pitchFamily="34" charset="0"/>
              <a:buChar char="•"/>
            </a:pPr>
            <a:r>
              <a:rPr lang="en-GB" sz="3200" dirty="0"/>
              <a:t>Mental health and well being</a:t>
            </a:r>
          </a:p>
          <a:p>
            <a:pPr marL="582300" indent="-571500">
              <a:buClr>
                <a:schemeClr val="bg1"/>
              </a:buClr>
              <a:buFont typeface="Arial" panose="020B0604020202020204" pitchFamily="34" charset="0"/>
              <a:buChar char="•"/>
            </a:pPr>
            <a:r>
              <a:rPr lang="en-GB" sz="3200" dirty="0"/>
              <a:t>How we respond to issues</a:t>
            </a:r>
          </a:p>
        </p:txBody>
      </p:sp>
    </p:spTree>
    <p:extLst>
      <p:ext uri="{BB962C8B-B14F-4D97-AF65-F5344CB8AC3E}">
        <p14:creationId xmlns:p14="http://schemas.microsoft.com/office/powerpoint/2010/main" val="1259182351"/>
      </p:ext>
    </p:extLst>
  </p:cSld>
  <p:clrMapOvr>
    <a:masterClrMapping/>
  </p:clrMapOvr>
  <mc:AlternateContent xmlns:mc="http://schemas.openxmlformats.org/markup-compatibility/2006" xmlns:p14="http://schemas.microsoft.com/office/powerpoint/2010/main">
    <mc:Choice Requires="p14">
      <p:transition spd="slow" p14:dur="2000" advTm="98183"/>
    </mc:Choice>
    <mc:Fallback xmlns="">
      <p:transition spd="slow" advTm="98183"/>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3B9E5B-9A67-4FBC-BD7F-DB0A0FAF4BAF}"/>
              </a:ext>
            </a:extLst>
          </p:cNvPr>
          <p:cNvSpPr>
            <a:spLocks noGrp="1"/>
          </p:cNvSpPr>
          <p:nvPr>
            <p:ph type="body" sz="quarter" idx="13"/>
          </p:nvPr>
        </p:nvSpPr>
        <p:spPr>
          <a:xfrm>
            <a:off x="0" y="144395"/>
            <a:ext cx="7595382" cy="1914189"/>
          </a:xfrm>
        </p:spPr>
        <p:txBody>
          <a:bodyPr/>
          <a:lstStyle/>
          <a:p>
            <a:r>
              <a:rPr lang="en-GB" dirty="0"/>
              <a:t>How to validate Module 14.</a:t>
            </a:r>
          </a:p>
        </p:txBody>
      </p:sp>
      <p:pic>
        <p:nvPicPr>
          <p:cNvPr id="4" name="Picture 3">
            <a:extLst>
              <a:ext uri="{FF2B5EF4-FFF2-40B4-BE49-F238E27FC236}">
                <a16:creationId xmlns:a16="http://schemas.microsoft.com/office/drawing/2014/main" id="{DD6BE922-681E-443D-9246-C902FD0CC722}"/>
              </a:ext>
            </a:extLst>
          </p:cNvPr>
          <p:cNvPicPr>
            <a:picLocks noChangeAspect="1"/>
          </p:cNvPicPr>
          <p:nvPr/>
        </p:nvPicPr>
        <p:blipFill>
          <a:blip r:embed="rId3"/>
          <a:stretch>
            <a:fillRect/>
          </a:stretch>
        </p:blipFill>
        <p:spPr>
          <a:xfrm>
            <a:off x="54429" y="750929"/>
            <a:ext cx="5366657" cy="3464550"/>
          </a:xfrm>
          <a:prstGeom prst="rect">
            <a:avLst/>
          </a:prstGeom>
        </p:spPr>
      </p:pic>
      <p:pic>
        <p:nvPicPr>
          <p:cNvPr id="7" name="Picture 6">
            <a:extLst>
              <a:ext uri="{FF2B5EF4-FFF2-40B4-BE49-F238E27FC236}">
                <a16:creationId xmlns:a16="http://schemas.microsoft.com/office/drawing/2014/main" id="{46D19CB3-7857-4785-B3A5-A714C644BE5C}"/>
              </a:ext>
            </a:extLst>
          </p:cNvPr>
          <p:cNvPicPr>
            <a:picLocks noChangeAspect="1"/>
          </p:cNvPicPr>
          <p:nvPr/>
        </p:nvPicPr>
        <p:blipFill>
          <a:blip r:embed="rId4"/>
          <a:stretch>
            <a:fillRect/>
          </a:stretch>
        </p:blipFill>
        <p:spPr>
          <a:xfrm>
            <a:off x="54429" y="4228733"/>
            <a:ext cx="5366657" cy="2351107"/>
          </a:xfrm>
          <a:prstGeom prst="rect">
            <a:avLst/>
          </a:prstGeom>
        </p:spPr>
      </p:pic>
      <p:pic>
        <p:nvPicPr>
          <p:cNvPr id="11" name="Picture 10">
            <a:extLst>
              <a:ext uri="{FF2B5EF4-FFF2-40B4-BE49-F238E27FC236}">
                <a16:creationId xmlns:a16="http://schemas.microsoft.com/office/drawing/2014/main" id="{0C89BEDA-7A03-4125-9686-F54AE4196DC3}"/>
              </a:ext>
            </a:extLst>
          </p:cNvPr>
          <p:cNvPicPr>
            <a:picLocks noChangeAspect="1"/>
          </p:cNvPicPr>
          <p:nvPr/>
        </p:nvPicPr>
        <p:blipFill>
          <a:blip r:embed="rId5"/>
          <a:stretch>
            <a:fillRect/>
          </a:stretch>
        </p:blipFill>
        <p:spPr>
          <a:xfrm>
            <a:off x="5878286" y="1213142"/>
            <a:ext cx="6313714" cy="5171329"/>
          </a:xfrm>
          <a:prstGeom prst="rect">
            <a:avLst/>
          </a:prstGeom>
        </p:spPr>
      </p:pic>
      <p:pic>
        <p:nvPicPr>
          <p:cNvPr id="14" name="Picture 13">
            <a:extLst>
              <a:ext uri="{FF2B5EF4-FFF2-40B4-BE49-F238E27FC236}">
                <a16:creationId xmlns:a16="http://schemas.microsoft.com/office/drawing/2014/main" id="{9F0DE4A9-CAE9-4F16-A0A7-735948CFEEF8}"/>
              </a:ext>
            </a:extLst>
          </p:cNvPr>
          <p:cNvPicPr>
            <a:picLocks noChangeAspect="1"/>
          </p:cNvPicPr>
          <p:nvPr/>
        </p:nvPicPr>
        <p:blipFill>
          <a:blip r:embed="rId6"/>
          <a:stretch>
            <a:fillRect/>
          </a:stretch>
        </p:blipFill>
        <p:spPr>
          <a:xfrm>
            <a:off x="6126793" y="6384471"/>
            <a:ext cx="6065207" cy="473529"/>
          </a:xfrm>
          <a:prstGeom prst="rect">
            <a:avLst/>
          </a:prstGeom>
        </p:spPr>
      </p:pic>
    </p:spTree>
    <p:extLst>
      <p:ext uri="{BB962C8B-B14F-4D97-AF65-F5344CB8AC3E}">
        <p14:creationId xmlns:p14="http://schemas.microsoft.com/office/powerpoint/2010/main" val="2494718125"/>
      </p:ext>
    </p:extLst>
  </p:cSld>
  <p:clrMapOvr>
    <a:masterClrMapping/>
  </p:clrMapOvr>
  <mc:AlternateContent xmlns:mc="http://schemas.openxmlformats.org/markup-compatibility/2006" xmlns:p14="http://schemas.microsoft.com/office/powerpoint/2010/main">
    <mc:Choice Requires="p14">
      <p:transition spd="slow" p14:dur="2000" advTm="230119"/>
    </mc:Choice>
    <mc:Fallback xmlns="">
      <p:transition spd="slow" advTm="230119"/>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7D70F6E-F598-F74A-AF01-12FACAEEC060}"/>
              </a:ext>
            </a:extLst>
          </p:cNvPr>
          <p:cNvSpPr>
            <a:spLocks noGrp="1"/>
          </p:cNvSpPr>
          <p:nvPr>
            <p:ph type="subTitle" idx="4"/>
          </p:nvPr>
        </p:nvSpPr>
        <p:spPr/>
        <p:txBody>
          <a:bodyPr/>
          <a:lstStyle/>
          <a:p>
            <a:r>
              <a:rPr lang="en-GB" dirty="0"/>
              <a:t>Supporting young people</a:t>
            </a:r>
          </a:p>
        </p:txBody>
      </p:sp>
      <p:sp>
        <p:nvSpPr>
          <p:cNvPr id="4" name="Text Placeholder 3">
            <a:extLst>
              <a:ext uri="{FF2B5EF4-FFF2-40B4-BE49-F238E27FC236}">
                <a16:creationId xmlns:a16="http://schemas.microsoft.com/office/drawing/2014/main" id="{239D0931-80A2-4467-8A30-0A24F0685CC5}"/>
              </a:ext>
            </a:extLst>
          </p:cNvPr>
          <p:cNvSpPr txBox="1">
            <a:spLocks/>
          </p:cNvSpPr>
          <p:nvPr/>
        </p:nvSpPr>
        <p:spPr>
          <a:xfrm>
            <a:off x="0" y="5366605"/>
            <a:ext cx="7595382" cy="1914189"/>
          </a:xfrm>
          <a:prstGeom prst="rect">
            <a:avLst/>
          </a:prstGeom>
        </p:spPr>
        <p:txBody>
          <a:bodyPr/>
          <a:lst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lvl="1" defTabSz="914400"/>
            <a:r>
              <a:rPr lang="en-GB" sz="6600" kern="0" dirty="0">
                <a:solidFill>
                  <a:schemeClr val="bg1"/>
                </a:solidFill>
              </a:rPr>
              <a:t>Thank you</a:t>
            </a:r>
          </a:p>
        </p:txBody>
      </p:sp>
    </p:spTree>
    <p:extLst>
      <p:ext uri="{BB962C8B-B14F-4D97-AF65-F5344CB8AC3E}">
        <p14:creationId xmlns:p14="http://schemas.microsoft.com/office/powerpoint/2010/main" val="3083655956"/>
      </p:ext>
    </p:extLst>
  </p:cSld>
  <p:clrMapOvr>
    <a:masterClrMapping/>
  </p:clrMapOvr>
  <mc:AlternateContent xmlns:mc="http://schemas.openxmlformats.org/markup-compatibility/2006" xmlns:p14="http://schemas.microsoft.com/office/powerpoint/2010/main">
    <mc:Choice Requires="p14">
      <p:transition spd="slow" p14:dur="2000" advTm="39407"/>
    </mc:Choice>
    <mc:Fallback xmlns="">
      <p:transition spd="slow" advTm="3940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DD4F4-9BB4-4746-A2EB-810AA30DC5B3}"/>
              </a:ext>
            </a:extLst>
          </p:cNvPr>
          <p:cNvSpPr txBox="1"/>
          <p:nvPr/>
        </p:nvSpPr>
        <p:spPr>
          <a:xfrm>
            <a:off x="672860" y="1052423"/>
            <a:ext cx="9627080" cy="4031873"/>
          </a:xfrm>
          <a:prstGeom prst="rect">
            <a:avLst/>
          </a:prstGeom>
          <a:noFill/>
        </p:spPr>
        <p:txBody>
          <a:bodyPr wrap="square" rtlCol="0">
            <a:spAutoFit/>
          </a:bodyPr>
          <a:lstStyle/>
          <a:p>
            <a:r>
              <a:rPr lang="en-GB" sz="3200" b="1" dirty="0">
                <a:solidFill>
                  <a:schemeClr val="bg1"/>
                </a:solidFill>
              </a:rPr>
              <a:t>Adolescence Quiz</a:t>
            </a:r>
          </a:p>
          <a:p>
            <a:endParaRPr lang="en-GB" sz="3200" dirty="0">
              <a:solidFill>
                <a:schemeClr val="bg1"/>
              </a:solidFill>
            </a:endParaRPr>
          </a:p>
          <a:p>
            <a:r>
              <a:rPr lang="en-GB" sz="3200" dirty="0">
                <a:solidFill>
                  <a:schemeClr val="bg1"/>
                </a:solidFill>
              </a:rPr>
              <a:t>2 - What is the average age that young people start puberty?</a:t>
            </a:r>
          </a:p>
          <a:p>
            <a:endParaRPr lang="en-GB" sz="3200" dirty="0">
              <a:solidFill>
                <a:schemeClr val="bg1"/>
              </a:solidFill>
            </a:endParaRPr>
          </a:p>
          <a:p>
            <a:pPr marL="514350" indent="-514350">
              <a:buAutoNum type="alphaLcPeriod"/>
            </a:pPr>
            <a:r>
              <a:rPr lang="en-GB" sz="3200" dirty="0">
                <a:solidFill>
                  <a:schemeClr val="bg1"/>
                </a:solidFill>
              </a:rPr>
              <a:t>Girls 9 years, boys 13 years</a:t>
            </a:r>
          </a:p>
          <a:p>
            <a:pPr marL="514350" indent="-514350">
              <a:buAutoNum type="alphaLcPeriod"/>
            </a:pPr>
            <a:r>
              <a:rPr lang="en-GB" sz="3200" dirty="0">
                <a:solidFill>
                  <a:schemeClr val="bg1"/>
                </a:solidFill>
              </a:rPr>
              <a:t>Girls 10 years, boys 9 years</a:t>
            </a:r>
          </a:p>
          <a:p>
            <a:pPr marL="514350" indent="-514350">
              <a:buAutoNum type="alphaLcPeriod"/>
            </a:pPr>
            <a:r>
              <a:rPr lang="en-GB" sz="3200" dirty="0">
                <a:solidFill>
                  <a:schemeClr val="bg1"/>
                </a:solidFill>
              </a:rPr>
              <a:t>Girls 11 years, boys 12 years</a:t>
            </a:r>
          </a:p>
        </p:txBody>
      </p:sp>
    </p:spTree>
    <p:extLst>
      <p:ext uri="{BB962C8B-B14F-4D97-AF65-F5344CB8AC3E}">
        <p14:creationId xmlns:p14="http://schemas.microsoft.com/office/powerpoint/2010/main" val="3645680104"/>
      </p:ext>
    </p:extLst>
  </p:cSld>
  <p:clrMapOvr>
    <a:masterClrMapping/>
  </p:clrMapOvr>
</p:sld>
</file>

<file path=ppt/theme/theme1.xml><?xml version="1.0" encoding="utf-8"?>
<a:theme xmlns:a="http://schemas.openxmlformats.org/drawingml/2006/main" name="Office Theme">
  <a:themeElements>
    <a:clrScheme name="Scouts Master Colours">
      <a:dk1>
        <a:srgbClr val="000000"/>
      </a:dk1>
      <a:lt1>
        <a:srgbClr val="FFFFFF"/>
      </a:lt1>
      <a:dk2>
        <a:srgbClr val="7414DC"/>
      </a:dk2>
      <a:lt2>
        <a:srgbClr val="00A793"/>
      </a:lt2>
      <a:accent1>
        <a:srgbClr val="E22E12"/>
      </a:accent1>
      <a:accent2>
        <a:srgbClr val="23A950"/>
      </a:accent2>
      <a:accent3>
        <a:srgbClr val="006EE0"/>
      </a:accent3>
      <a:accent4>
        <a:srgbClr val="FFB3E5"/>
      </a:accent4>
      <a:accent5>
        <a:srgbClr val="003A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out PowerPoint V5 Email PH" id="{257C25A9-7AC9-40ED-8C67-89EB2ADF5179}" vid="{CAF7EC17-53D2-43D7-96D5-1CFD4E1346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1778</TotalTime>
  <Words>2838</Words>
  <Application>Microsoft Office PowerPoint</Application>
  <PresentationFormat>Widescreen</PresentationFormat>
  <Paragraphs>444</Paragraphs>
  <Slides>83</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83</vt:i4>
      </vt:variant>
    </vt:vector>
  </HeadingPairs>
  <TitlesOfParts>
    <vt:vector size="88" baseType="lpstr">
      <vt:lpstr>Arial</vt:lpstr>
      <vt:lpstr>Nunito Sans Black</vt:lpstr>
      <vt:lpstr>Nunito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Melanie Brammer</dc:creator>
  <cp:lastModifiedBy>Melanie Brammer</cp:lastModifiedBy>
  <cp:revision>48</cp:revision>
  <cp:lastPrinted>2020-09-15T12:30:53Z</cp:lastPrinted>
  <dcterms:created xsi:type="dcterms:W3CDTF">2020-09-13T18:38:52Z</dcterms:created>
  <dcterms:modified xsi:type="dcterms:W3CDTF">2020-09-19T10:17:32Z</dcterms:modified>
</cp:coreProperties>
</file>